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57" r:id="rId4"/>
    <p:sldId id="258" r:id="rId5"/>
    <p:sldId id="259" r:id="rId6"/>
    <p:sldId id="263" r:id="rId7"/>
    <p:sldId id="264" r:id="rId8"/>
    <p:sldId id="269" r:id="rId9"/>
    <p:sldId id="270" r:id="rId10"/>
    <p:sldId id="283" r:id="rId11"/>
    <p:sldId id="279" r:id="rId12"/>
  </p:sldIdLst>
  <p:sldSz cx="7561263" cy="10693400"/>
  <p:notesSz cx="6797675" cy="9926638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92" userDrawn="1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CEE"/>
    <a:srgbClr val="62B7BE"/>
    <a:srgbClr val="FFC000"/>
    <a:srgbClr val="E8E8E8"/>
    <a:srgbClr val="9E4091"/>
    <a:srgbClr val="D20C11"/>
    <a:srgbClr val="AC325E"/>
    <a:srgbClr val="F8F5E4"/>
    <a:srgbClr val="F5F1DB"/>
    <a:srgbClr val="F2E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4" autoAdjust="0"/>
    <p:restoredTop sz="94660"/>
  </p:normalViewPr>
  <p:slideViewPr>
    <p:cSldViewPr>
      <p:cViewPr>
        <p:scale>
          <a:sx n="70" d="100"/>
          <a:sy n="70" d="100"/>
        </p:scale>
        <p:origin x="1190" y="-1087"/>
      </p:cViewPr>
      <p:guideLst>
        <p:guide orient="horz" pos="5092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3A997-C28F-441C-8DD5-9F702C69C92E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5C6FA-91E6-421A-80ED-022A2A2B2D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83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2D3-C801-4216-817C-F6B7CBBD65A2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62D-CCF9-4078-A6C7-2F79DAF44D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46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2D3-C801-4216-817C-F6B7CBBD65A2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62D-CCF9-4078-A6C7-2F79DAF44D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63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2D3-C801-4216-817C-F6B7CBBD65A2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62D-CCF9-4078-A6C7-2F79DAF44D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8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2D3-C801-4216-817C-F6B7CBBD65A2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62D-CCF9-4078-A6C7-2F79DAF44D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66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2D3-C801-4216-817C-F6B7CBBD65A2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62D-CCF9-4078-A6C7-2F79DAF44D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3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548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8485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2D3-C801-4216-817C-F6B7CBBD65A2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62D-CCF9-4078-A6C7-2F79DAF44D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85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2D3-C801-4216-817C-F6B7CBBD65A2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62D-CCF9-4078-A6C7-2F79DAF44D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81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2D3-C801-4216-817C-F6B7CBBD65A2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62D-CCF9-4078-A6C7-2F79DAF44D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47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2D3-C801-4216-817C-F6B7CBBD65A2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62D-CCF9-4078-A6C7-2F79DAF44D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86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2D3-C801-4216-817C-F6B7CBBD65A2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62D-CCF9-4078-A6C7-2F79DAF44D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66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2D3-C801-4216-817C-F6B7CBBD65A2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62D-CCF9-4078-A6C7-2F79DAF44D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65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A2D3-C801-4216-817C-F6B7CBBD65A2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4F62D-CCF9-4078-A6C7-2F79DAF44D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58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image" Target="../media/image23.emf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17" Type="http://schemas.openxmlformats.org/officeDocument/2006/relationships/image" Target="../media/image45.png"/><Relationship Id="rId2" Type="http://schemas.openxmlformats.org/officeDocument/2006/relationships/image" Target="../media/image42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image" Target="../media/image28.emf"/><Relationship Id="rId15" Type="http://schemas.openxmlformats.org/officeDocument/2006/relationships/hyperlink" Target="https://www.metropole-rouen-normandie.fr/actualite/2021/abonnez-vous-au-systeme-dalerte-par-sms-11524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7.emf"/><Relationship Id="rId9" Type="http://schemas.openxmlformats.org/officeDocument/2006/relationships/image" Target="../media/image4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8.png"/><Relationship Id="rId18" Type="http://schemas.openxmlformats.org/officeDocument/2006/relationships/image" Target="../media/image53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1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6.png"/><Relationship Id="rId5" Type="http://schemas.openxmlformats.org/officeDocument/2006/relationships/image" Target="../media/image4.png"/><Relationship Id="rId15" Type="http://schemas.openxmlformats.org/officeDocument/2006/relationships/image" Target="../media/image50.png"/><Relationship Id="rId10" Type="http://schemas.openxmlformats.org/officeDocument/2006/relationships/image" Target="../media/image43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image" Target="../media/image14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image" Target="../media/image17.png"/><Relationship Id="rId15" Type="http://schemas.openxmlformats.org/officeDocument/2006/relationships/image" Target="../media/image18.jpeg"/><Relationship Id="rId10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4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5.png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image" Target="../media/image22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3.png"/><Relationship Id="rId5" Type="http://schemas.openxmlformats.org/officeDocument/2006/relationships/image" Target="../media/image25.emf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24.emf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33.sv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3.emf"/><Relationship Id="rId18" Type="http://schemas.openxmlformats.org/officeDocument/2006/relationships/image" Target="../media/image26.emf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35.emf"/><Relationship Id="rId2" Type="http://schemas.openxmlformats.org/officeDocument/2006/relationships/image" Target="../media/image22.png"/><Relationship Id="rId16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27.emf"/><Relationship Id="rId10" Type="http://schemas.openxmlformats.org/officeDocument/2006/relationships/image" Target="../media/image7.png"/><Relationship Id="rId4" Type="http://schemas.openxmlformats.org/officeDocument/2006/relationships/image" Target="../media/image29.png"/><Relationship Id="rId9" Type="http://schemas.openxmlformats.org/officeDocument/2006/relationships/image" Target="../media/image6.png"/><Relationship Id="rId1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12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40.png"/><Relationship Id="rId2" Type="http://schemas.openxmlformats.org/officeDocument/2006/relationships/image" Target="../media/image22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38.emf"/><Relationship Id="rId10" Type="http://schemas.openxmlformats.org/officeDocument/2006/relationships/image" Target="../media/image7.png"/><Relationship Id="rId4" Type="http://schemas.openxmlformats.org/officeDocument/2006/relationships/image" Target="../media/image29.png"/><Relationship Id="rId9" Type="http://schemas.openxmlformats.org/officeDocument/2006/relationships/image" Target="../media/image6.png"/><Relationship Id="rId1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" y="2058616"/>
            <a:ext cx="7561265" cy="2221949"/>
          </a:xfrm>
          <a:prstGeom prst="rect">
            <a:avLst/>
          </a:prstGeom>
          <a:solidFill>
            <a:srgbClr val="62B7BE"/>
          </a:solidFill>
          <a:ln>
            <a:solidFill>
              <a:srgbClr val="62B7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3011" y="2341574"/>
            <a:ext cx="7561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Document d’Information Communal sur les Risques Majeurs</a:t>
            </a:r>
          </a:p>
          <a:p>
            <a:pPr algn="ctr"/>
            <a:r>
              <a:rPr lang="fr-FR" sz="4000" b="1" dirty="0" err="1">
                <a:solidFill>
                  <a:schemeClr val="bg1"/>
                </a:solidFill>
              </a:rPr>
              <a:t>DICRiM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77077" y="8656293"/>
            <a:ext cx="7198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</a:rPr>
              <a:t>Les bons réflexes…</a:t>
            </a:r>
          </a:p>
          <a:p>
            <a:pPr algn="r"/>
            <a:r>
              <a:rPr lang="fr-FR" sz="4000" b="1" dirty="0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</a:rPr>
              <a:t>…face aux risques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14" y="-50050"/>
            <a:ext cx="7561265" cy="286269"/>
          </a:xfrm>
          <a:prstGeom prst="rect">
            <a:avLst/>
          </a:prstGeom>
          <a:solidFill>
            <a:srgbClr val="62B7BE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400" b="1" dirty="0"/>
              <a:t>Document à conserver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6F7E4FDA-725C-4C98-9DD0-40AEEB921927}"/>
              </a:ext>
            </a:extLst>
          </p:cNvPr>
          <p:cNvGrpSpPr/>
          <p:nvPr/>
        </p:nvGrpSpPr>
        <p:grpSpPr>
          <a:xfrm>
            <a:off x="121899" y="7187713"/>
            <a:ext cx="7403485" cy="887124"/>
            <a:chOff x="29294" y="6674360"/>
            <a:chExt cx="7403485" cy="887124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484" y="6677824"/>
              <a:ext cx="783322" cy="77756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888" y="6745983"/>
              <a:ext cx="789082" cy="760284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4" y="6717414"/>
              <a:ext cx="806361" cy="817881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968" y="6741617"/>
              <a:ext cx="794842" cy="766043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348" y="6674360"/>
              <a:ext cx="794842" cy="760284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562" y="6740453"/>
              <a:ext cx="794842" cy="794842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8642" y="6732084"/>
              <a:ext cx="783322" cy="829400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802" y="6702098"/>
              <a:ext cx="823640" cy="806361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722" y="6688616"/>
              <a:ext cx="794842" cy="846679"/>
            </a:xfrm>
            <a:prstGeom prst="rect">
              <a:avLst/>
            </a:prstGeom>
          </p:spPr>
        </p:pic>
        <p:grpSp>
          <p:nvGrpSpPr>
            <p:cNvPr id="36" name="Groupe 35"/>
            <p:cNvGrpSpPr/>
            <p:nvPr/>
          </p:nvGrpSpPr>
          <p:grpSpPr>
            <a:xfrm>
              <a:off x="6683058" y="6684923"/>
              <a:ext cx="749721" cy="749721"/>
              <a:chOff x="2030939" y="2874565"/>
              <a:chExt cx="1152128" cy="1152128"/>
            </a:xfrm>
          </p:grpSpPr>
          <p:sp>
            <p:nvSpPr>
              <p:cNvPr id="37" name="Ellipse 36"/>
              <p:cNvSpPr/>
              <p:nvPr/>
            </p:nvSpPr>
            <p:spPr>
              <a:xfrm>
                <a:off x="2030939" y="2874565"/>
                <a:ext cx="1152128" cy="115212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B0F0">
                      <a:alpha val="47000"/>
                    </a:srgbClr>
                  </a:gs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glow>
                  <a:schemeClr val="accent1"/>
                </a:glow>
                <a:outerShdw sx="1000" sy="1000" algn="ctr" rotWithShape="0">
                  <a:srgbClr val="000000">
                    <a:alpha val="0"/>
                  </a:srgbClr>
                </a:outerShdw>
                <a:reflection endPos="0" dist="50800" dir="5400000" sy="-100000" algn="bl" rotWithShape="0"/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endParaRPr lang="fr-FR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pic>
            <p:nvPicPr>
              <p:cNvPr id="38" name="Picture 10" descr="C:\Users\froche\Desktop\DICRIM\Pictogrammes\la_vague2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7896" y="3222898"/>
                <a:ext cx="1067930" cy="5420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Lune 38"/>
              <p:cNvSpPr/>
              <p:nvPr/>
            </p:nvSpPr>
            <p:spPr>
              <a:xfrm rot="5400000">
                <a:off x="2344400" y="2610636"/>
                <a:ext cx="523109" cy="1109265"/>
              </a:xfrm>
              <a:prstGeom prst="moon">
                <a:avLst>
                  <a:gd name="adj" fmla="val 3405"/>
                </a:avLst>
              </a:prstGeom>
              <a:gradFill>
                <a:gsLst>
                  <a:gs pos="100000">
                    <a:srgbClr val="00B0F0">
                      <a:alpha val="47000"/>
                      <a:lumMod val="1000"/>
                      <a:lumOff val="99000"/>
                    </a:srgbClr>
                  </a:gs>
                  <a:gs pos="0">
                    <a:schemeClr val="bg1"/>
                  </a:gs>
                  <a:gs pos="58000">
                    <a:schemeClr val="tx2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32" name="Picture 2" descr="TENNIS CLUB DE TOURVILLE LA RIVIERE">
            <a:extLst>
              <a:ext uri="{FF2B5EF4-FFF2-40B4-BE49-F238E27FC236}">
                <a16:creationId xmlns:a16="http://schemas.microsoft.com/office/drawing/2014/main" id="{573B6B13-F23A-4288-A9E6-DA6FE57B7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05" y="713668"/>
            <a:ext cx="2799074" cy="131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AAD7EB3C-C357-4CC2-B8F9-F60E29F167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9341" y="4536050"/>
            <a:ext cx="3426072" cy="2279269"/>
          </a:xfrm>
          <a:prstGeom prst="rect">
            <a:avLst/>
          </a:prstGeom>
          <a:ln w="38100">
            <a:solidFill>
              <a:srgbClr val="62B7BE"/>
            </a:solidFill>
          </a:ln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7F1AEE95-E0EC-4C82-8DA6-0CDD73D41C7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2582" y="4524738"/>
            <a:ext cx="3402702" cy="2290581"/>
          </a:xfrm>
          <a:prstGeom prst="rect">
            <a:avLst/>
          </a:prstGeom>
          <a:ln w="38100">
            <a:solidFill>
              <a:srgbClr val="62B7BE"/>
            </a:solidFill>
          </a:ln>
        </p:spPr>
      </p:pic>
    </p:spTree>
    <p:extLst>
      <p:ext uri="{BB962C8B-B14F-4D97-AF65-F5344CB8AC3E}">
        <p14:creationId xmlns:p14="http://schemas.microsoft.com/office/powerpoint/2010/main" val="417663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F54EA8-CDAB-4D59-B412-0507BD142C75}"/>
              </a:ext>
            </a:extLst>
          </p:cNvPr>
          <p:cNvSpPr/>
          <p:nvPr/>
        </p:nvSpPr>
        <p:spPr>
          <a:xfrm>
            <a:off x="99505" y="6607130"/>
            <a:ext cx="7234845" cy="3681354"/>
          </a:xfrm>
          <a:prstGeom prst="rect">
            <a:avLst/>
          </a:prstGeom>
          <a:solidFill>
            <a:srgbClr val="D6ECEE"/>
          </a:solidFill>
          <a:ln>
            <a:solidFill>
              <a:srgbClr val="62B7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61942" cy="1890316"/>
          </a:xfrm>
          <a:prstGeom prst="rect">
            <a:avLst/>
          </a:prstGeom>
          <a:solidFill>
            <a:srgbClr val="62B7BE"/>
          </a:solidFill>
          <a:ln>
            <a:solidFill>
              <a:srgbClr val="62B7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2337" y="1243985"/>
            <a:ext cx="637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L’alerte de la population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2941" y="1962324"/>
            <a:ext cx="7124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L’alerte vise à informer, en toute circonstance, la population d’une menace grave ou d’un accident majeur.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4280" y="6119340"/>
            <a:ext cx="2859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COMMENT REAGIR 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295002" y="6679125"/>
            <a:ext cx="6014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fr-FR" sz="1600" dirty="0"/>
              <a:t>Ecouter la radio ( Radio France Bleu 100.1 FM) et respecter les consignes de sécurité.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301276" y="7413611"/>
            <a:ext cx="6001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fr-FR" sz="1600" dirty="0"/>
              <a:t>N’allez pas chercher les enfants à l’école pour ne pas les exposer au danger. Les enseignants s’en occupent. Il faut leur faire confiance.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308228" y="8258678"/>
            <a:ext cx="6130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fr-FR" sz="1600" dirty="0"/>
              <a:t>Ne téléphonez pas, laissez les lignes libres pour les services d’urgence.</a:t>
            </a:r>
          </a:p>
        </p:txBody>
      </p:sp>
      <p:pic>
        <p:nvPicPr>
          <p:cNvPr id="1029" name="Picture 5" descr="C:\Users\froche\Desktop\DICRIM\LE PORT\Pictogrammes\120px-Atten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5" y="1056011"/>
            <a:ext cx="879912" cy="76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5" y="6744046"/>
            <a:ext cx="637760" cy="6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5" y="8843453"/>
            <a:ext cx="605961" cy="60596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4" y="7705999"/>
            <a:ext cx="658491" cy="67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112941" y="6494366"/>
            <a:ext cx="5523466" cy="45719"/>
          </a:xfrm>
          <a:prstGeom prst="rect">
            <a:avLst/>
          </a:prstGeom>
          <a:solidFill>
            <a:srgbClr val="62B7BE"/>
          </a:solidFill>
          <a:ln>
            <a:solidFill>
              <a:srgbClr val="62B7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  <a:highlight>
                <a:srgbClr val="FFFF00"/>
              </a:highlight>
            </a:endParaRPr>
          </a:p>
        </p:txBody>
      </p:sp>
      <p:pic>
        <p:nvPicPr>
          <p:cNvPr id="124" name="Image 1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90" y="164444"/>
            <a:ext cx="835152" cy="829011"/>
          </a:xfrm>
          <a:prstGeom prst="rect">
            <a:avLst/>
          </a:prstGeom>
        </p:spPr>
      </p:pic>
      <p:pic>
        <p:nvPicPr>
          <p:cNvPr id="125" name="Image 1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8" y="256556"/>
            <a:ext cx="841293" cy="810589"/>
          </a:xfrm>
          <a:prstGeom prst="rect">
            <a:avLst/>
          </a:prstGeom>
        </p:spPr>
      </p:pic>
      <p:pic>
        <p:nvPicPr>
          <p:cNvPr id="126" name="Image 1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" y="195148"/>
            <a:ext cx="859715" cy="871997"/>
          </a:xfrm>
          <a:prstGeom prst="rect">
            <a:avLst/>
          </a:prstGeom>
        </p:spPr>
      </p:pic>
      <p:pic>
        <p:nvPicPr>
          <p:cNvPr id="127" name="Image 1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88" y="222781"/>
            <a:ext cx="847434" cy="816730"/>
          </a:xfrm>
          <a:prstGeom prst="rect">
            <a:avLst/>
          </a:prstGeom>
        </p:spPr>
      </p:pic>
      <p:pic>
        <p:nvPicPr>
          <p:cNvPr id="128" name="Image 1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78" y="162124"/>
            <a:ext cx="847434" cy="810589"/>
          </a:xfrm>
          <a:prstGeom prst="rect">
            <a:avLst/>
          </a:prstGeom>
        </p:spPr>
      </p:pic>
      <p:pic>
        <p:nvPicPr>
          <p:cNvPr id="129" name="Image 1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42" y="215274"/>
            <a:ext cx="835152" cy="884279"/>
          </a:xfrm>
          <a:prstGeom prst="rect">
            <a:avLst/>
          </a:prstGeom>
        </p:spPr>
      </p:pic>
      <p:pic>
        <p:nvPicPr>
          <p:cNvPr id="130" name="Image 1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82" y="186813"/>
            <a:ext cx="878138" cy="859716"/>
          </a:xfrm>
          <a:prstGeom prst="rect">
            <a:avLst/>
          </a:prstGeom>
        </p:spPr>
      </p:pic>
      <p:pic>
        <p:nvPicPr>
          <p:cNvPr id="131" name="Image 1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494" y="170663"/>
            <a:ext cx="847434" cy="902701"/>
          </a:xfrm>
          <a:prstGeom prst="rect">
            <a:avLst/>
          </a:prstGeom>
        </p:spPr>
      </p:pic>
      <p:pic>
        <p:nvPicPr>
          <p:cNvPr id="132" name="Image 1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60" y="174194"/>
            <a:ext cx="810776" cy="782955"/>
          </a:xfrm>
          <a:prstGeom prst="rect">
            <a:avLst/>
          </a:prstGeom>
        </p:spPr>
      </p:pic>
      <p:sp>
        <p:nvSpPr>
          <p:cNvPr id="101" name="ZoneTexte 100"/>
          <p:cNvSpPr txBox="1"/>
          <p:nvPr/>
        </p:nvSpPr>
        <p:spPr>
          <a:xfrm>
            <a:off x="6517867" y="3946138"/>
            <a:ext cx="9358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Radio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91484" y="2777875"/>
            <a:ext cx="607974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/>
              <a:t>Les principaux vecteurs d’information et de diffusion des alertes à la population sont : </a:t>
            </a: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fr-FR" sz="1600" dirty="0"/>
              <a:t>la </a:t>
            </a:r>
            <a:r>
              <a:rPr lang="fr-FR" sz="1600" b="1" dirty="0"/>
              <a:t>radio</a:t>
            </a:r>
            <a:r>
              <a:rPr lang="fr-FR" sz="1600" dirty="0"/>
              <a:t> </a:t>
            </a:r>
          </a:p>
          <a:p>
            <a:pPr marL="269875" lvl="1" algn="just"/>
            <a:r>
              <a:rPr lang="fr-FR" sz="1600" dirty="0"/>
              <a:t>Pour la commune de Tourville-La-Rivière la fréquence Radio France Bleu est le 100.1 FM.</a:t>
            </a: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fr-FR" sz="1600" dirty="0"/>
              <a:t>l’a</a:t>
            </a:r>
            <a:r>
              <a:rPr lang="fr-FR" sz="1600" b="1" dirty="0"/>
              <a:t>ppel téléphonique</a:t>
            </a:r>
            <a:r>
              <a:rPr lang="fr-FR" sz="1600" dirty="0"/>
              <a:t> par un </a:t>
            </a:r>
            <a:r>
              <a:rPr lang="fr-FR" sz="1600" b="1" dirty="0"/>
              <a:t>dispositif centralisé</a:t>
            </a:r>
            <a:r>
              <a:rPr lang="fr-FR" sz="1600" dirty="0"/>
              <a:t>, qui </a:t>
            </a:r>
            <a:r>
              <a:rPr lang="fr-FR" sz="1600" b="1" dirty="0"/>
              <a:t>contacte</a:t>
            </a:r>
            <a:r>
              <a:rPr lang="fr-FR" sz="1600" dirty="0"/>
              <a:t> </a:t>
            </a:r>
            <a:r>
              <a:rPr lang="fr-FR" sz="1600" b="1" dirty="0"/>
              <a:t>automatiquement </a:t>
            </a:r>
            <a:r>
              <a:rPr lang="fr-FR" sz="1600" dirty="0"/>
              <a:t>les personnes désireuses d’être jointes, qui se sont inscrit volontairement </a:t>
            </a:r>
          </a:p>
          <a:p>
            <a:pPr marL="807278" lvl="1" indent="-285750" algn="just">
              <a:spcBef>
                <a:spcPts val="300"/>
              </a:spcBef>
              <a:buFontTx/>
              <a:buChar char="-"/>
            </a:pPr>
            <a:r>
              <a:rPr lang="fr-FR" sz="1600" dirty="0"/>
              <a:t>auprès de la mairie </a:t>
            </a:r>
          </a:p>
          <a:p>
            <a:pPr marL="807278" lvl="1" indent="-285750" algn="just">
              <a:spcBef>
                <a:spcPts val="300"/>
              </a:spcBef>
              <a:buFontTx/>
              <a:buChar char="-"/>
            </a:pPr>
            <a:r>
              <a:rPr lang="fr-FR" sz="1600" dirty="0"/>
              <a:t>ou de la Métropole Rouen Normandie</a:t>
            </a:r>
          </a:p>
          <a:p>
            <a:pPr marL="809625" lvl="1" algn="just">
              <a:spcBef>
                <a:spcPts val="300"/>
              </a:spcBef>
            </a:pPr>
            <a:r>
              <a:rPr lang="fr-FR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5"/>
              </a:rPr>
              <a:t>ALERTE POPULATION METROPOLE ROUEN NORMANDIE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7278" lvl="1" indent="-285750" algn="just">
              <a:spcBef>
                <a:spcPts val="300"/>
              </a:spcBef>
              <a:buFontTx/>
              <a:buChar char="-"/>
            </a:pPr>
            <a:endParaRPr lang="fr-FR" sz="1600" dirty="0"/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endParaRPr lang="fr-FR" sz="1600" dirty="0"/>
          </a:p>
        </p:txBody>
      </p:sp>
      <p:pic>
        <p:nvPicPr>
          <p:cNvPr id="1026" name="Picture 2" descr="France Bleu Normandie (Rouen) — Wikipédia">
            <a:extLst>
              <a:ext uri="{FF2B5EF4-FFF2-40B4-BE49-F238E27FC236}">
                <a16:creationId xmlns:a16="http://schemas.microsoft.com/office/drawing/2014/main" id="{2BEACEC4-3D46-44D9-B8F3-32115CEFB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986" y="2829802"/>
            <a:ext cx="1116336" cy="111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EF470FC-C0AC-4DBE-B559-56282773638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75214" y="4541365"/>
            <a:ext cx="1229880" cy="1229880"/>
          </a:xfrm>
          <a:prstGeom prst="rect">
            <a:avLst/>
          </a:prstGeom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id="{E34D62B2-E13A-4CAE-BBAB-DA3ED0ABA86A}"/>
              </a:ext>
            </a:extLst>
          </p:cNvPr>
          <p:cNvSpPr/>
          <p:nvPr/>
        </p:nvSpPr>
        <p:spPr>
          <a:xfrm>
            <a:off x="1264914" y="8942222"/>
            <a:ext cx="6037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fr-FR" sz="1600" b="1" dirty="0"/>
              <a:t>En cas d’évacuation ou de confinement </a:t>
            </a:r>
            <a:r>
              <a:rPr lang="fr-FR" sz="1600" dirty="0"/>
              <a:t>décidé par les autorités, rejoignez les points de rassemblements et les centres d’accueil.</a:t>
            </a:r>
          </a:p>
        </p:txBody>
      </p:sp>
    </p:spTree>
    <p:extLst>
      <p:ext uri="{BB962C8B-B14F-4D97-AF65-F5344CB8AC3E}">
        <p14:creationId xmlns:p14="http://schemas.microsoft.com/office/powerpoint/2010/main" val="711450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561942" cy="1527855"/>
          </a:xfrm>
          <a:prstGeom prst="rect">
            <a:avLst/>
          </a:prstGeom>
          <a:solidFill>
            <a:srgbClr val="62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90" y="44118"/>
            <a:ext cx="835152" cy="8290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8" y="136230"/>
            <a:ext cx="841293" cy="8105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" y="74822"/>
            <a:ext cx="859715" cy="87199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88" y="102455"/>
            <a:ext cx="847434" cy="81673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78" y="41798"/>
            <a:ext cx="847434" cy="81058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42" y="94948"/>
            <a:ext cx="835152" cy="88427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82" y="66487"/>
            <a:ext cx="878138" cy="85971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494" y="50337"/>
            <a:ext cx="847434" cy="90270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60" y="53868"/>
            <a:ext cx="810776" cy="78295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-152194" y="849758"/>
            <a:ext cx="7589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Numéros utiles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708163" y="2636135"/>
            <a:ext cx="3627438" cy="4508495"/>
          </a:xfrm>
          <a:prstGeom prst="rect">
            <a:avLst/>
          </a:prstGeom>
          <a:solidFill>
            <a:srgbClr val="62B7BE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2152554" y="7180627"/>
            <a:ext cx="422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/>
              <a:t>Numéros d’Urgence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276732" y="2648824"/>
            <a:ext cx="3211271" cy="4447314"/>
            <a:chOff x="113652" y="4578048"/>
            <a:chExt cx="3211271" cy="3953554"/>
          </a:xfrm>
        </p:grpSpPr>
        <p:sp>
          <p:nvSpPr>
            <p:cNvPr id="28" name="Rectangle 27"/>
            <p:cNvSpPr/>
            <p:nvPr/>
          </p:nvSpPr>
          <p:spPr>
            <a:xfrm>
              <a:off x="113652" y="4578048"/>
              <a:ext cx="3211271" cy="3953554"/>
            </a:xfrm>
            <a:prstGeom prst="rect">
              <a:avLst/>
            </a:prstGeom>
            <a:solidFill>
              <a:srgbClr val="62B7BE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13652" y="4595187"/>
              <a:ext cx="32054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Vous êtes témoin d’un accident ?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4648" y="5273718"/>
              <a:ext cx="3132621" cy="2953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800" b="1" dirty="0">
                  <a:solidFill>
                    <a:schemeClr val="tx1"/>
                  </a:solidFill>
                </a:rPr>
                <a:t>Si vous êtes en mesure de communiquer précisément les éléments suivants :</a:t>
              </a:r>
            </a:p>
            <a:p>
              <a:endParaRPr lang="fr-FR" sz="1800" dirty="0">
                <a:solidFill>
                  <a:schemeClr val="tx1"/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fr-FR" sz="1800">
                  <a:solidFill>
                    <a:schemeClr val="tx1"/>
                  </a:solidFill>
                </a:rPr>
                <a:t>le lieu </a:t>
              </a:r>
              <a:r>
                <a:rPr lang="fr-FR" sz="1800" dirty="0">
                  <a:solidFill>
                    <a:schemeClr val="tx1"/>
                  </a:solidFill>
                </a:rPr>
                <a:t>exact du sinistre</a:t>
              </a:r>
            </a:p>
            <a:p>
              <a:pPr marL="285750" indent="-285750">
                <a:buFontTx/>
                <a:buChar char="-"/>
              </a:pPr>
              <a:r>
                <a:rPr lang="fr-FR" sz="1800" dirty="0">
                  <a:solidFill>
                    <a:schemeClr val="tx1"/>
                  </a:solidFill>
                </a:rPr>
                <a:t>la nature du sinistre</a:t>
              </a:r>
            </a:p>
            <a:p>
              <a:pPr marL="285750" indent="-285750">
                <a:buFontTx/>
                <a:buChar char="-"/>
              </a:pPr>
              <a:r>
                <a:rPr lang="fr-FR" sz="1800" dirty="0">
                  <a:solidFill>
                    <a:schemeClr val="tx1"/>
                  </a:solidFill>
                </a:rPr>
                <a:t>la présence ou non de victime(s)</a:t>
              </a:r>
            </a:p>
            <a:p>
              <a:pPr marL="285750" indent="-285750">
                <a:buFontTx/>
                <a:buChar char="-"/>
              </a:pPr>
              <a:endParaRPr lang="fr-FR" sz="1800" dirty="0">
                <a:solidFill>
                  <a:schemeClr val="tx1"/>
                </a:solidFill>
              </a:endParaRPr>
            </a:p>
            <a:p>
              <a:r>
                <a:rPr lang="fr-FR" sz="1800" b="1" dirty="0">
                  <a:solidFill>
                    <a:schemeClr val="tx1"/>
                  </a:solidFill>
                </a:rPr>
                <a:t>…  contactez les services d’urgences.</a:t>
              </a:r>
            </a:p>
            <a:p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356A116-C21D-4D31-ADC5-6430898EDA97}"/>
              </a:ext>
            </a:extLst>
          </p:cNvPr>
          <p:cNvSpPr/>
          <p:nvPr/>
        </p:nvSpPr>
        <p:spPr>
          <a:xfrm>
            <a:off x="-1" y="7738654"/>
            <a:ext cx="7561263" cy="2970436"/>
          </a:xfrm>
          <a:prstGeom prst="rect">
            <a:avLst/>
          </a:prstGeom>
          <a:solidFill>
            <a:srgbClr val="D6E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2D6E5BB6-38F5-46BC-A495-258F4CA92BA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t="14054" r="72387"/>
          <a:stretch/>
        </p:blipFill>
        <p:spPr>
          <a:xfrm>
            <a:off x="112826" y="9699968"/>
            <a:ext cx="1656978" cy="974170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FFE1A820-D735-4EEF-A6DB-49994A93D28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l="32681" r="34790"/>
          <a:stretch/>
        </p:blipFill>
        <p:spPr>
          <a:xfrm>
            <a:off x="2026787" y="9507879"/>
            <a:ext cx="1952000" cy="1133475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32FC0C53-C8F1-472B-A829-D3CEB25C10C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r="3425"/>
          <a:stretch/>
        </p:blipFill>
        <p:spPr>
          <a:xfrm>
            <a:off x="4081350" y="9451006"/>
            <a:ext cx="1924225" cy="1166521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35858527-011F-4F9F-BA94-012BF0C37E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2695" y="8044597"/>
            <a:ext cx="1080120" cy="108012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0B0388B7-639B-4535-8FE0-EE5E5767DA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0111" y="8046392"/>
            <a:ext cx="1101942" cy="1080121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AA5B3577-8729-43CF-997F-8DE7F2E18B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17751" y="7999653"/>
            <a:ext cx="1101941" cy="1163471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EB7B73F0-1F08-4AA8-A43B-34C2E98665AB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6418" y="7996603"/>
            <a:ext cx="1155464" cy="1166521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72C5561D-626D-4E4E-8342-3559A3875FA5}"/>
              </a:ext>
            </a:extLst>
          </p:cNvPr>
          <p:cNvSpPr/>
          <p:nvPr/>
        </p:nvSpPr>
        <p:spPr>
          <a:xfrm>
            <a:off x="392266" y="9073915"/>
            <a:ext cx="110194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Samu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2B7973E-3E73-4727-8531-E315A11AA9A7}"/>
              </a:ext>
            </a:extLst>
          </p:cNvPr>
          <p:cNvSpPr/>
          <p:nvPr/>
        </p:nvSpPr>
        <p:spPr>
          <a:xfrm>
            <a:off x="2313378" y="9115161"/>
            <a:ext cx="110194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Police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A495179-78F0-4785-9BE2-DA4429609C88}"/>
              </a:ext>
            </a:extLst>
          </p:cNvPr>
          <p:cNvSpPr/>
          <p:nvPr/>
        </p:nvSpPr>
        <p:spPr>
          <a:xfrm>
            <a:off x="4191831" y="9124717"/>
            <a:ext cx="15294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Pompiers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2497ABE-B975-4F77-A4A1-31D9D1221B63}"/>
              </a:ext>
            </a:extLst>
          </p:cNvPr>
          <p:cNvSpPr/>
          <p:nvPr/>
        </p:nvSpPr>
        <p:spPr>
          <a:xfrm>
            <a:off x="5953338" y="9106457"/>
            <a:ext cx="1615364" cy="612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Toutes urgences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119A9448-CD8C-4FCA-BEB9-27A8F65C80FB}"/>
              </a:ext>
            </a:extLst>
          </p:cNvPr>
          <p:cNvSpPr txBox="1"/>
          <p:nvPr/>
        </p:nvSpPr>
        <p:spPr>
          <a:xfrm>
            <a:off x="3821382" y="2796942"/>
            <a:ext cx="3205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Pour vous informer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EEDF207-C5F7-460B-9045-7C881B7D7060}"/>
              </a:ext>
            </a:extLst>
          </p:cNvPr>
          <p:cNvSpPr/>
          <p:nvPr/>
        </p:nvSpPr>
        <p:spPr>
          <a:xfrm>
            <a:off x="3743627" y="3471093"/>
            <a:ext cx="3568740" cy="3322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6429" y="3809079"/>
            <a:ext cx="42988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Météo France</a:t>
            </a:r>
          </a:p>
          <a:p>
            <a:r>
              <a:rPr lang="fr-FR" sz="1800" b="1" dirty="0"/>
              <a:t>http://vigilance-public.meteo.fr</a:t>
            </a:r>
          </a:p>
          <a:p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03415" y="4877080"/>
            <a:ext cx="355382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Radio France Bleue (100.1 FM)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8A9E834-D77F-42DE-9D2C-1015BC040DFA}"/>
              </a:ext>
            </a:extLst>
          </p:cNvPr>
          <p:cNvGrpSpPr/>
          <p:nvPr/>
        </p:nvGrpSpPr>
        <p:grpSpPr>
          <a:xfrm>
            <a:off x="3796138" y="5618867"/>
            <a:ext cx="2501943" cy="772599"/>
            <a:chOff x="3708818" y="5688047"/>
            <a:chExt cx="2501943" cy="77259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6E807CA-CB51-4A2D-BC6A-3F1729DD74E7}"/>
                </a:ext>
              </a:extLst>
            </p:cNvPr>
            <p:cNvSpPr/>
            <p:nvPr/>
          </p:nvSpPr>
          <p:spPr>
            <a:xfrm>
              <a:off x="3708818" y="5688047"/>
              <a:ext cx="2071174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Hôtel de ville</a:t>
              </a:r>
            </a:p>
          </p:txBody>
        </p:sp>
        <p:pic>
          <p:nvPicPr>
            <p:cNvPr id="60" name="Graphique 59" descr="Combiné avec un remplissage uni">
              <a:extLst>
                <a:ext uri="{FF2B5EF4-FFF2-40B4-BE49-F238E27FC236}">
                  <a16:creationId xmlns:a16="http://schemas.microsoft.com/office/drawing/2014/main" id="{A653D94E-6B6C-4AC9-9D87-0A3B132AF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821291" y="6087257"/>
              <a:ext cx="314991" cy="314991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A0ADAA7-B5AD-4227-BA87-3FB2AF014339}"/>
                </a:ext>
              </a:extLst>
            </p:cNvPr>
            <p:cNvSpPr/>
            <p:nvPr/>
          </p:nvSpPr>
          <p:spPr>
            <a:xfrm>
              <a:off x="4139587" y="6045148"/>
              <a:ext cx="2071174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02 32 96 00 20</a:t>
              </a:r>
            </a:p>
          </p:txBody>
        </p:sp>
      </p:grpSp>
      <p:pic>
        <p:nvPicPr>
          <p:cNvPr id="39" name="Picture 2" descr="TENNIS CLUB DE TOURVILLE LA RIVIERE">
            <a:extLst>
              <a:ext uri="{FF2B5EF4-FFF2-40B4-BE49-F238E27FC236}">
                <a16:creationId xmlns:a16="http://schemas.microsoft.com/office/drawing/2014/main" id="{4346E867-39D7-469A-8949-F99B30BF9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02" y="1603068"/>
            <a:ext cx="2093059" cy="98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1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597078"/>
              </p:ext>
            </p:extLst>
          </p:nvPr>
        </p:nvGraphicFramePr>
        <p:xfrm>
          <a:off x="572260" y="2688261"/>
          <a:ext cx="6338976" cy="5435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414">
                  <a:extLst>
                    <a:ext uri="{9D8B030D-6E8A-4147-A177-3AD203B41FA5}">
                      <a16:colId xmlns:a16="http://schemas.microsoft.com/office/drawing/2014/main" val="4048121191"/>
                    </a:ext>
                  </a:extLst>
                </a:gridCol>
                <a:gridCol w="4414837">
                  <a:extLst>
                    <a:ext uri="{9D8B030D-6E8A-4147-A177-3AD203B41FA5}">
                      <a16:colId xmlns:a16="http://schemas.microsoft.com/office/drawing/2014/main" val="1302906901"/>
                    </a:ext>
                  </a:extLst>
                </a:gridCol>
                <a:gridCol w="876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93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Information</a:t>
                      </a:r>
                      <a:r>
                        <a:rPr lang="fr-FR" sz="1800" baseline="0" dirty="0"/>
                        <a:t> préventive des risques majeurs</a:t>
                      </a:r>
                      <a:endParaRPr lang="fr-F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p.3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11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Risque inondation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p.4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Risque d’événements météorologiques dangereux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p.6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61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Risque Transport de Matières Dangereuses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p.8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61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61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L’alerte de la population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p.10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461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Numéros utiles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p.11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62D-CCF9-4078-A6C7-2F79DAF44D9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06" y="1"/>
            <a:ext cx="7561265" cy="2032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402" y="0"/>
            <a:ext cx="754729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300" dirty="0">
                <a:solidFill>
                  <a:schemeClr val="tx2"/>
                </a:solidFill>
              </a:rPr>
              <a:t>Document d’Information Communal sur les Risques Majeurs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749" y="1386260"/>
            <a:ext cx="7513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</a:rPr>
              <a:t>Sommaire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19" y="3834532"/>
            <a:ext cx="435505" cy="41972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19" y="4632130"/>
            <a:ext cx="435505" cy="43550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51" y="5288567"/>
            <a:ext cx="435505" cy="46390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9"/>
          <a:stretch/>
        </p:blipFill>
        <p:spPr bwMode="auto">
          <a:xfrm>
            <a:off x="953252" y="7526647"/>
            <a:ext cx="454572" cy="45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90" y="451151"/>
            <a:ext cx="835152" cy="82901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8" y="528749"/>
            <a:ext cx="841293" cy="81058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5" y="499749"/>
            <a:ext cx="859715" cy="871997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88" y="509488"/>
            <a:ext cx="847434" cy="81673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78" y="448831"/>
            <a:ext cx="847434" cy="81058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42" y="487467"/>
            <a:ext cx="835152" cy="884279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82" y="473520"/>
            <a:ext cx="878138" cy="859716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494" y="442856"/>
            <a:ext cx="847434" cy="902701"/>
          </a:xfrm>
          <a:prstGeom prst="rect">
            <a:avLst/>
          </a:prstGeom>
        </p:spPr>
      </p:pic>
      <p:grpSp>
        <p:nvGrpSpPr>
          <p:cNvPr id="27" name="Groupe 26"/>
          <p:cNvGrpSpPr/>
          <p:nvPr/>
        </p:nvGrpSpPr>
        <p:grpSpPr>
          <a:xfrm>
            <a:off x="6660951" y="481855"/>
            <a:ext cx="749721" cy="749721"/>
            <a:chOff x="2030939" y="2874565"/>
            <a:chExt cx="1152128" cy="1152128"/>
          </a:xfrm>
        </p:grpSpPr>
        <p:sp>
          <p:nvSpPr>
            <p:cNvPr id="28" name="Ellipse 27"/>
            <p:cNvSpPr/>
            <p:nvPr/>
          </p:nvSpPr>
          <p:spPr>
            <a:xfrm>
              <a:off x="2030939" y="2874565"/>
              <a:ext cx="1152128" cy="1152128"/>
            </a:xfrm>
            <a:prstGeom prst="ellipse">
              <a:avLst/>
            </a:prstGeom>
            <a:gradFill flip="none" rotWithShape="1">
              <a:gsLst>
                <a:gs pos="100000">
                  <a:srgbClr val="00B0F0">
                    <a:alpha val="47000"/>
                  </a:srgb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glow>
                <a:schemeClr val="accent1"/>
              </a:glow>
              <a:outerShdw sx="1000" sy="1000" algn="ctr" rotWithShape="0">
                <a:srgbClr val="000000">
                  <a:alpha val="0"/>
                </a:srgbClr>
              </a:outerShdw>
              <a:reflection endPos="0" dist="508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fr-FR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39" name="Picture 10" descr="C:\Users\froche\Desktop\DICRIM\Pictogrammes\la_vague2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896" y="3222898"/>
              <a:ext cx="1067930" cy="54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Lune 39"/>
            <p:cNvSpPr/>
            <p:nvPr/>
          </p:nvSpPr>
          <p:spPr>
            <a:xfrm rot="5400000">
              <a:off x="2344400" y="2610636"/>
              <a:ext cx="523109" cy="1109265"/>
            </a:xfrm>
            <a:prstGeom prst="moon">
              <a:avLst>
                <a:gd name="adj" fmla="val 3405"/>
              </a:avLst>
            </a:prstGeom>
            <a:gradFill>
              <a:gsLst>
                <a:gs pos="100000">
                  <a:srgbClr val="00B0F0">
                    <a:alpha val="47000"/>
                    <a:lumMod val="1000"/>
                    <a:lumOff val="99000"/>
                  </a:srgbClr>
                </a:gs>
                <a:gs pos="0">
                  <a:schemeClr val="bg1"/>
                </a:gs>
                <a:gs pos="58000">
                  <a:schemeClr val="tx2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 descr="C:\Users\froche\Desktop\DICRIM\LE PORT\Image mairie Le Port\ce3a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19" y="2979107"/>
            <a:ext cx="492646" cy="49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Users\froche\Desktop\DICRIM\LE PORT\Pictogrammes\120px-Attention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46" y="6743831"/>
            <a:ext cx="444652" cy="38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8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EF1B1C4-CA85-4589-B9F1-D827BD4D5FE0}"/>
              </a:ext>
            </a:extLst>
          </p:cNvPr>
          <p:cNvSpPr/>
          <p:nvPr/>
        </p:nvSpPr>
        <p:spPr>
          <a:xfrm>
            <a:off x="24409" y="9667180"/>
            <a:ext cx="7561262" cy="992765"/>
          </a:xfrm>
          <a:prstGeom prst="rect">
            <a:avLst/>
          </a:prstGeom>
          <a:solidFill>
            <a:srgbClr val="62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E1549B-4A9C-4379-9BA6-2A248CE505FF}"/>
              </a:ext>
            </a:extLst>
          </p:cNvPr>
          <p:cNvSpPr/>
          <p:nvPr/>
        </p:nvSpPr>
        <p:spPr>
          <a:xfrm>
            <a:off x="24409" y="1419789"/>
            <a:ext cx="7561262" cy="673585"/>
          </a:xfrm>
          <a:prstGeom prst="rect">
            <a:avLst/>
          </a:prstGeom>
          <a:solidFill>
            <a:srgbClr val="62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493" y="426953"/>
            <a:ext cx="835152" cy="8290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59" y="442255"/>
            <a:ext cx="841293" cy="8105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" y="442255"/>
            <a:ext cx="859715" cy="8719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79" y="442255"/>
            <a:ext cx="847434" cy="81673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81" y="424633"/>
            <a:ext cx="847434" cy="81058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13" y="442255"/>
            <a:ext cx="847434" cy="84743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45" y="422072"/>
            <a:ext cx="835152" cy="88427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85" y="411600"/>
            <a:ext cx="878138" cy="85971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97" y="370247"/>
            <a:ext cx="847434" cy="9027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0"/>
            <a:ext cx="7561262" cy="370247"/>
          </a:xfrm>
          <a:prstGeom prst="rect">
            <a:avLst/>
          </a:prstGeom>
          <a:solidFill>
            <a:srgbClr val="62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24247" y="3101767"/>
            <a:ext cx="4684784" cy="475624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fr-FR" sz="14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Notre commune, comme bien d’autres, peut être soumise à des événements exceptionnels mettant en péril les personnes et les biens.</a:t>
            </a:r>
            <a:endParaRPr lang="fr-FR" sz="1400" dirty="0">
              <a:solidFill>
                <a:srgbClr val="04617B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fr-FR" sz="14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La sécurité civile est l’affaire de tous et l’information préventive est essentielle pour acquérir, en situation d’urgence, les bons comportements face à un danger.</a:t>
            </a:r>
            <a:endParaRPr lang="fr-FR" sz="1400" dirty="0">
              <a:solidFill>
                <a:srgbClr val="04617B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fr-FR" sz="1400" dirty="0">
                <a:solidFill>
                  <a:srgbClr val="404040"/>
                </a:solidFill>
                <a:ea typeface="Times New Roman" panose="02020603050405020304" pitchFamily="18" charset="0"/>
              </a:rPr>
              <a:t>Ce</a:t>
            </a:r>
            <a:r>
              <a:rPr lang="fr-FR" sz="14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Document d’Information Communal sur les Risques Majeurs</a:t>
            </a:r>
            <a:r>
              <a:rPr lang="fr-FR" sz="14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(DICRIM), est fait pour vous renseigner. Il constitue un </a:t>
            </a:r>
            <a:r>
              <a:rPr lang="fr-FR" sz="1400" b="1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guide pratique </a:t>
            </a:r>
            <a:r>
              <a:rPr lang="fr-FR" sz="14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des conduites à tenir, face aux principaux risques recensés par la préfecture pour notre commune.</a:t>
            </a:r>
            <a:endParaRPr lang="fr-FR" sz="1400" dirty="0">
              <a:solidFill>
                <a:srgbClr val="04617B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fr-FR" sz="1400" b="1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Conservez-le. Relisez-le régulièrement. Apprenez les bons reflexes.</a:t>
            </a:r>
            <a:endParaRPr lang="fr-FR" sz="1400" dirty="0">
              <a:solidFill>
                <a:srgbClr val="04617B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2400"/>
              </a:spcBef>
            </a:pPr>
            <a:r>
              <a:rPr lang="fr-FR" sz="1800" b="1" dirty="0">
                <a:solidFill>
                  <a:srgbClr val="62B7BE"/>
                </a:solidFill>
              </a:rPr>
              <a:t>Informé et responsable, chacun d’entre nous pourra ainsi mieux réagir, relayer l’information et se mobiliser en cas de crise</a:t>
            </a:r>
            <a:r>
              <a:rPr lang="fr-FR" sz="1600" b="1" dirty="0">
                <a:solidFill>
                  <a:srgbClr val="404040"/>
                </a:solidFill>
              </a:rPr>
              <a:t>.</a:t>
            </a:r>
          </a:p>
          <a:p>
            <a:pPr lvl="0" algn="r" defTabSz="914400">
              <a:tabLst>
                <a:tab pos="3228975" algn="l"/>
              </a:tabLst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 algn="r" defTabSz="914400">
              <a:tabLst>
                <a:tab pos="3228975" algn="l"/>
              </a:tabLst>
            </a:pPr>
            <a:endParaRPr lang="fr-FR" sz="1400" dirty="0">
              <a:solidFill>
                <a:srgbClr val="404040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 algn="r" defTabSz="914400">
              <a:tabLst>
                <a:tab pos="3228975" algn="l"/>
              </a:tabLst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 algn="r" defTabSz="914400">
              <a:tabLst>
                <a:tab pos="3228975" algn="l"/>
              </a:tabLst>
            </a:pPr>
            <a:endParaRPr lang="fr-FR" sz="1400" dirty="0">
              <a:solidFill>
                <a:srgbClr val="404040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 algn="r" defTabSz="914400">
              <a:tabLst>
                <a:tab pos="3228975" algn="l"/>
              </a:tabLst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 algn="r" defTabSz="914400">
              <a:tabLst>
                <a:tab pos="3228975" algn="l"/>
              </a:tabLst>
            </a:pPr>
            <a:endParaRPr lang="fr-FR" sz="1400" dirty="0">
              <a:solidFill>
                <a:srgbClr val="404040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 algn="r" defTabSz="914400">
              <a:tabLst>
                <a:tab pos="3228975" algn="l"/>
              </a:tabLst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 algn="r" defTabSz="914400">
              <a:tabLst>
                <a:tab pos="3228975" algn="l"/>
              </a:tabLst>
            </a:pPr>
            <a:endParaRPr lang="fr-FR" sz="1400" dirty="0">
              <a:solidFill>
                <a:srgbClr val="404040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 algn="r" defTabSz="914400">
              <a:tabLst>
                <a:tab pos="3228975" algn="l"/>
              </a:tabLst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 algn="r" defTabSz="914400">
              <a:tabLst>
                <a:tab pos="3228975" algn="l"/>
              </a:tabLst>
            </a:pPr>
            <a:endParaRPr lang="fr-FR" sz="1400" dirty="0">
              <a:solidFill>
                <a:srgbClr val="404040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 algn="r" defTabSz="914400">
              <a:tabLst>
                <a:tab pos="3228975" algn="l"/>
              </a:tabLst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04617B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 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582701" y="8989330"/>
            <a:ext cx="36724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28975" algn="l"/>
              </a:tabLst>
            </a:pPr>
            <a:r>
              <a:rPr lang="fr-FR" sz="18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Agnès </a:t>
            </a:r>
            <a:r>
              <a:rPr lang="fr-FR" sz="18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Cercel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28975" algn="l"/>
              </a:tabLst>
            </a:pPr>
            <a:r>
              <a:rPr lang="fr-FR" sz="18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Maire de Tourville La Rivière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28975" algn="l"/>
              </a:tabLst>
            </a:pPr>
            <a:endParaRPr kumimoji="0" lang="fr-F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-153508" y="9802794"/>
            <a:ext cx="77950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28975" algn="l"/>
              </a:tabLst>
            </a:pPr>
            <a:r>
              <a:rPr lang="fr-FR" sz="3200" b="1" dirty="0">
                <a:solidFill>
                  <a:schemeClr val="bg1"/>
                </a:solidFill>
              </a:rPr>
              <a:t>pour se protéger face aux risques majeurs…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62D-CCF9-4078-A6C7-2F79DAF44D9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955B581-84FE-45D8-BFBA-F4697DEC23AD}"/>
              </a:ext>
            </a:extLst>
          </p:cNvPr>
          <p:cNvSpPr txBox="1"/>
          <p:nvPr/>
        </p:nvSpPr>
        <p:spPr>
          <a:xfrm>
            <a:off x="152399" y="1511365"/>
            <a:ext cx="756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Informés et responsables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DA1870-61FB-4A30-B5EC-251B0071B9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4079" y="6895987"/>
            <a:ext cx="2053768" cy="1863251"/>
          </a:xfrm>
          <a:prstGeom prst="rect">
            <a:avLst/>
          </a:prstGeom>
          <a:ln w="38100">
            <a:solidFill>
              <a:srgbClr val="62B7BE"/>
            </a:solidFill>
          </a:ln>
        </p:spPr>
      </p:pic>
    </p:spTree>
    <p:extLst>
      <p:ext uri="{BB962C8B-B14F-4D97-AF65-F5344CB8AC3E}">
        <p14:creationId xmlns:p14="http://schemas.microsoft.com/office/powerpoint/2010/main" val="289562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78" y="594172"/>
            <a:ext cx="738169" cy="7327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9" y="654756"/>
            <a:ext cx="704993" cy="6792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" y="664705"/>
            <a:ext cx="720430" cy="7307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91" y="431017"/>
            <a:ext cx="991155" cy="9552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71" y="598673"/>
            <a:ext cx="749025" cy="7164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503" y="620572"/>
            <a:ext cx="749025" cy="7490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35" y="604671"/>
            <a:ext cx="738169" cy="78159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75" y="591346"/>
            <a:ext cx="776162" cy="75987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87" y="554984"/>
            <a:ext cx="749024" cy="7978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-7175"/>
            <a:ext cx="7561264" cy="3702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95831" y="1458268"/>
            <a:ext cx="5761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B0F0"/>
                </a:solidFill>
              </a:rPr>
              <a:t>Le risque inondation 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179806" y="1530276"/>
            <a:ext cx="1936161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2115968" y="1386260"/>
            <a:ext cx="1" cy="14401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180231" y="1530276"/>
            <a:ext cx="0" cy="29412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80231" y="1824405"/>
            <a:ext cx="2156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6872" y="1961034"/>
            <a:ext cx="7478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+mj-lt"/>
              </a:rPr>
              <a:t>L'inondation est une </a:t>
            </a:r>
            <a:r>
              <a:rPr lang="fr-FR" sz="1600" b="1" dirty="0">
                <a:latin typeface="+mj-lt"/>
              </a:rPr>
              <a:t>submersion temporaire, rapide ou lente, d'une zone habituellement hors d'eau</a:t>
            </a:r>
            <a:r>
              <a:rPr lang="fr-FR" sz="1600" dirty="0">
                <a:latin typeface="+mj-lt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3706" y="3053422"/>
            <a:ext cx="3684913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L’inondation peut se traduire par 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fr-FR" sz="1600" dirty="0"/>
              <a:t>des </a:t>
            </a:r>
            <a:r>
              <a:rPr lang="fr-FR" sz="1600" b="1" dirty="0"/>
              <a:t>crues lentes </a:t>
            </a:r>
            <a:r>
              <a:rPr lang="fr-FR" sz="1600" dirty="0"/>
              <a:t>de la Seine</a:t>
            </a:r>
          </a:p>
          <a:p>
            <a:pPr marL="269875" lvl="2"/>
            <a:r>
              <a:rPr lang="fr-FR" sz="1600" dirty="0"/>
              <a:t>Débordements du fleuve liés au débit du fleuve et à d’autres facteurs </a:t>
            </a:r>
            <a:r>
              <a:rPr lang="fr-FR" sz="1400" dirty="0"/>
              <a:t>(conditions météorologiques, surcote en mer).</a:t>
            </a:r>
          </a:p>
          <a:p>
            <a:pPr marL="285750" lvl="1" indent="-285750">
              <a:buFontTx/>
              <a:buChar char="-"/>
            </a:pPr>
            <a:r>
              <a:rPr lang="fr-FR" sz="1600" dirty="0"/>
              <a:t>Des crues liées à la </a:t>
            </a:r>
            <a:r>
              <a:rPr lang="fr-FR" sz="1600" b="1" dirty="0"/>
              <a:t>remontée des nappes phréatiques</a:t>
            </a:r>
          </a:p>
          <a:p>
            <a:pPr>
              <a:spcBef>
                <a:spcPts val="600"/>
              </a:spcBef>
            </a:pPr>
            <a:r>
              <a:rPr lang="fr-FR" sz="1600" dirty="0"/>
              <a:t>La période critique principale est de février à mars, parfois septembre. 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17263" y="2497208"/>
            <a:ext cx="618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B0F0"/>
                </a:solidFill>
              </a:rPr>
              <a:t>Sur la commune de Tourville-La-Rivière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2239" y="2933219"/>
            <a:ext cx="6955859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440534" y="5861501"/>
            <a:ext cx="3232835" cy="253255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fr-FR" sz="1400" dirty="0"/>
          </a:p>
          <a:p>
            <a:pPr lvl="0"/>
            <a:endParaRPr lang="fr-FR" sz="600" dirty="0"/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Février 1988</a:t>
            </a:r>
            <a:r>
              <a:rPr lang="fr-FR" sz="1600" dirty="0">
                <a:solidFill>
                  <a:srgbClr val="FF0000"/>
                </a:solidFill>
              </a:rPr>
              <a:t>*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Juin 1993</a:t>
            </a:r>
            <a:r>
              <a:rPr lang="fr-FR" sz="1600" dirty="0">
                <a:solidFill>
                  <a:srgbClr val="FF0000"/>
                </a:solidFill>
              </a:rPr>
              <a:t>*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Janvier 1995</a:t>
            </a:r>
            <a:r>
              <a:rPr lang="fr-FR" sz="1600" dirty="0">
                <a:solidFill>
                  <a:srgbClr val="FF0000"/>
                </a:solidFill>
              </a:rPr>
              <a:t>*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Décembre 1999</a:t>
            </a:r>
            <a:r>
              <a:rPr lang="fr-FR" sz="1600" dirty="0">
                <a:solidFill>
                  <a:srgbClr val="FF0000"/>
                </a:solidFill>
              </a:rPr>
              <a:t> *</a:t>
            </a: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Mars 2001</a:t>
            </a:r>
            <a:r>
              <a:rPr lang="fr-FR" sz="1600" dirty="0">
                <a:solidFill>
                  <a:srgbClr val="FF0000"/>
                </a:solidFill>
              </a:rPr>
              <a:t>*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Juin 2016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Janvier 2018</a:t>
            </a:r>
            <a:r>
              <a:rPr lang="fr-FR" sz="1600" dirty="0">
                <a:solidFill>
                  <a:srgbClr val="FF0000"/>
                </a:solidFill>
              </a:rPr>
              <a:t> *</a:t>
            </a: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3198" y="9488195"/>
            <a:ext cx="6955859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39439" y="9605845"/>
            <a:ext cx="7514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fr-FR" sz="1600" b="1" i="1" dirty="0">
                <a:latin typeface="+mj-lt"/>
              </a:rPr>
              <a:t>Le Plan de Prévention des Risques Naturels d’Inondation de la vallée de la Seine boucle d’Elbeuf (PPRI) </a:t>
            </a:r>
            <a:r>
              <a:rPr lang="fr-FR" sz="1600" dirty="0">
                <a:latin typeface="+mj-lt"/>
              </a:rPr>
              <a:t> délimite les zones concernées et règlemente les conditions de construction au sein de la commune de Tourville-La-Rivière.</a:t>
            </a:r>
            <a:endParaRPr lang="fr-FR" sz="1600" b="1" i="1" dirty="0">
              <a:latin typeface="+mj-lt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52239" y="9055066"/>
            <a:ext cx="7040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B0F0"/>
                </a:solidFill>
              </a:rPr>
              <a:t>Les mesures de prévention prises par la commune</a:t>
            </a: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2"/>
          </p:nvPr>
        </p:nvSpPr>
        <p:spPr>
          <a:xfrm>
            <a:off x="5418905" y="10105968"/>
            <a:ext cx="1764295" cy="569324"/>
          </a:xfrm>
        </p:spPr>
        <p:txBody>
          <a:bodyPr/>
          <a:lstStyle/>
          <a:p>
            <a:fld id="{EE14F62D-CCF9-4078-A6C7-2F79DAF44D9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614398" y="5861502"/>
            <a:ext cx="24782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Mémoire du risque</a:t>
            </a:r>
          </a:p>
        </p:txBody>
      </p:sp>
      <p:sp>
        <p:nvSpPr>
          <p:cNvPr id="47" name="Rectangle 46"/>
          <p:cNvSpPr/>
          <p:nvPr/>
        </p:nvSpPr>
        <p:spPr>
          <a:xfrm rot="5400000">
            <a:off x="1282318" y="5424674"/>
            <a:ext cx="4982912" cy="457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BE43A17-CB37-41E3-B823-FDE19DF0F3D4}"/>
              </a:ext>
            </a:extLst>
          </p:cNvPr>
          <p:cNvSpPr txBox="1"/>
          <p:nvPr/>
        </p:nvSpPr>
        <p:spPr>
          <a:xfrm>
            <a:off x="367894" y="8404490"/>
            <a:ext cx="704000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*  Inondations ayant fait l’objet d’un arrêté constatant l’état de catastrophe naturelle sur la commune de Tourville-La-Rivière</a:t>
            </a:r>
          </a:p>
          <a:p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3704895" y="3952077"/>
            <a:ext cx="36840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solidFill>
                  <a:schemeClr val="accent1"/>
                </a:solidFill>
              </a:rPr>
              <a:t>Zones les plus sensibles sur la commune :</a:t>
            </a:r>
          </a:p>
          <a:p>
            <a:pPr algn="ctr"/>
            <a:r>
              <a:rPr lang="fr-FR" sz="1100" b="1" i="1" dirty="0">
                <a:solidFill>
                  <a:schemeClr val="accent1"/>
                </a:solidFill>
              </a:rPr>
              <a:t>Bedanne et Port Oissel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8FCE719-1BAD-4C6F-89C2-221CBEDD41B3}"/>
              </a:ext>
            </a:extLst>
          </p:cNvPr>
          <p:cNvGrpSpPr/>
          <p:nvPr/>
        </p:nvGrpSpPr>
        <p:grpSpPr>
          <a:xfrm>
            <a:off x="3796634" y="3151695"/>
            <a:ext cx="3708143" cy="4611045"/>
            <a:chOff x="3811843" y="2618958"/>
            <a:chExt cx="3708143" cy="4611045"/>
          </a:xfrm>
        </p:grpSpPr>
        <p:sp>
          <p:nvSpPr>
            <p:cNvPr id="34" name="Rectangle 33"/>
            <p:cNvSpPr/>
            <p:nvPr/>
          </p:nvSpPr>
          <p:spPr>
            <a:xfrm>
              <a:off x="4884669" y="6481126"/>
              <a:ext cx="24782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Mémoire du risque</a:t>
              </a: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1370588E-FE65-404F-9504-BBBD7B58D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2646" y="4522815"/>
              <a:ext cx="3667340" cy="2694802"/>
            </a:xfrm>
            <a:prstGeom prst="rect">
              <a:avLst/>
            </a:prstGeom>
          </p:spPr>
        </p:pic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ECF0E24C-864C-4BB4-A9A2-1CBC8E091B14}"/>
                </a:ext>
              </a:extLst>
            </p:cNvPr>
            <p:cNvSpPr txBox="1"/>
            <p:nvPr/>
          </p:nvSpPr>
          <p:spPr>
            <a:xfrm>
              <a:off x="3811843" y="2618958"/>
              <a:ext cx="3684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i="1" dirty="0">
                  <a:solidFill>
                    <a:schemeClr val="accent1"/>
                  </a:solidFill>
                </a:rPr>
                <a:t>Plan de Prévention des Risques </a:t>
              </a:r>
            </a:p>
            <a:p>
              <a:pPr algn="ctr"/>
              <a:r>
                <a:rPr lang="fr-FR" sz="1600" b="1" i="1" dirty="0">
                  <a:solidFill>
                    <a:schemeClr val="accent1"/>
                  </a:solidFill>
                </a:rPr>
                <a:t>Vallée de la Seine – Boucle d’Elbeuf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9EE3D12A-2310-4AC4-8276-A64EBEF0BF33}"/>
                </a:ext>
              </a:extLst>
            </p:cNvPr>
            <p:cNvSpPr txBox="1"/>
            <p:nvPr/>
          </p:nvSpPr>
          <p:spPr>
            <a:xfrm rot="19867684">
              <a:off x="6500277" y="5407077"/>
              <a:ext cx="939772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i="1" dirty="0">
                  <a:solidFill>
                    <a:schemeClr val="accent1"/>
                  </a:solidFill>
                </a:rPr>
                <a:t>Tourville-La-Rivière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C54E64-B449-4121-893C-83B39708FA34}"/>
                </a:ext>
              </a:extLst>
            </p:cNvPr>
            <p:cNvSpPr/>
            <p:nvPr/>
          </p:nvSpPr>
          <p:spPr>
            <a:xfrm>
              <a:off x="3887894" y="4842644"/>
              <a:ext cx="1044865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E9ECEA35-DB89-4CAD-A5BE-1D5EB75AD161}"/>
                </a:ext>
              </a:extLst>
            </p:cNvPr>
            <p:cNvCxnSpPr>
              <a:cxnSpLocks/>
            </p:cNvCxnSpPr>
            <p:nvPr/>
          </p:nvCxnSpPr>
          <p:spPr>
            <a:xfrm>
              <a:off x="5932601" y="3854309"/>
              <a:ext cx="545879" cy="14725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A51C35BE-AB2D-4A31-B7CC-F11525686F14}"/>
                </a:ext>
              </a:extLst>
            </p:cNvPr>
            <p:cNvCxnSpPr>
              <a:cxnSpLocks/>
            </p:cNvCxnSpPr>
            <p:nvPr/>
          </p:nvCxnSpPr>
          <p:spPr>
            <a:xfrm>
              <a:off x="5142909" y="3907478"/>
              <a:ext cx="941978" cy="13913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777FD433-3F13-4464-A09E-73AE8DD9FC39}"/>
                </a:ext>
              </a:extLst>
            </p:cNvPr>
            <p:cNvSpPr txBox="1"/>
            <p:nvPr/>
          </p:nvSpPr>
          <p:spPr>
            <a:xfrm rot="1108303">
              <a:off x="3867967" y="6884978"/>
              <a:ext cx="76804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Elbeuf</a:t>
              </a:r>
              <a:endParaRPr lang="fr-FR" sz="700" b="1" dirty="0"/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B2547266-8963-4453-8BA6-48B2C80BF142}"/>
                </a:ext>
              </a:extLst>
            </p:cNvPr>
            <p:cNvSpPr txBox="1"/>
            <p:nvPr/>
          </p:nvSpPr>
          <p:spPr>
            <a:xfrm rot="20735717">
              <a:off x="4801553" y="5823887"/>
              <a:ext cx="76804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Cléon</a:t>
              </a:r>
              <a:endParaRPr lang="fr-FR" sz="700" b="1" dirty="0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2A47FBF3-1933-409E-9D58-26064EFDBFFE}"/>
                </a:ext>
              </a:extLst>
            </p:cNvPr>
            <p:cNvSpPr txBox="1"/>
            <p:nvPr/>
          </p:nvSpPr>
          <p:spPr>
            <a:xfrm rot="19975980">
              <a:off x="5504684" y="5890529"/>
              <a:ext cx="76804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Freneuse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0EBB3503-883A-4DB3-8FBF-2ABA8D8BA0C4}"/>
                </a:ext>
              </a:extLst>
            </p:cNvPr>
            <p:cNvSpPr txBox="1"/>
            <p:nvPr/>
          </p:nvSpPr>
          <p:spPr>
            <a:xfrm rot="2662909">
              <a:off x="4142798" y="6205689"/>
              <a:ext cx="487590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fr-FR" sz="700" b="1" dirty="0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337D6D2A-9863-40ED-8964-5837DDD7DBFD}"/>
                </a:ext>
              </a:extLst>
            </p:cNvPr>
            <p:cNvSpPr txBox="1"/>
            <p:nvPr/>
          </p:nvSpPr>
          <p:spPr>
            <a:xfrm rot="18813779">
              <a:off x="3861710" y="5616006"/>
              <a:ext cx="42999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Orival</a:t>
              </a:r>
              <a:endParaRPr lang="fr-FR" sz="700" b="1" dirty="0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EE9AE269-8357-4BA7-863D-72600F3007AB}"/>
                </a:ext>
              </a:extLst>
            </p:cNvPr>
            <p:cNvSpPr txBox="1"/>
            <p:nvPr/>
          </p:nvSpPr>
          <p:spPr>
            <a:xfrm rot="21226507">
              <a:off x="6923203" y="5613506"/>
              <a:ext cx="564544" cy="568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fr-FR" sz="700" b="1" dirty="0"/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2D683877-26F9-42BF-91C5-44D51700EE6D}"/>
                </a:ext>
              </a:extLst>
            </p:cNvPr>
            <p:cNvSpPr txBox="1"/>
            <p:nvPr/>
          </p:nvSpPr>
          <p:spPr>
            <a:xfrm rot="21226507">
              <a:off x="5358751" y="7075522"/>
              <a:ext cx="553492" cy="1544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fr-FR" sz="700" b="1" dirty="0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8899CDB2-D850-4F14-9BAD-ACE10656439B}"/>
                </a:ext>
              </a:extLst>
            </p:cNvPr>
            <p:cNvSpPr txBox="1"/>
            <p:nvPr/>
          </p:nvSpPr>
          <p:spPr>
            <a:xfrm rot="21226507">
              <a:off x="4462426" y="7033583"/>
              <a:ext cx="553492" cy="1544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fr-FR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9567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55" y="1919344"/>
            <a:ext cx="4026971" cy="116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0231" y="3258468"/>
            <a:ext cx="7200800" cy="7344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2340471" y="2207376"/>
            <a:ext cx="344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Les bons réflexes</a:t>
            </a: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737668"/>
              </p:ext>
            </p:extLst>
          </p:nvPr>
        </p:nvGraphicFramePr>
        <p:xfrm>
          <a:off x="180231" y="3114451"/>
          <a:ext cx="7200799" cy="7477465"/>
        </p:xfrm>
        <a:graphic>
          <a:graphicData uri="http://schemas.openxmlformats.org/drawingml/2006/table">
            <a:tbl>
              <a:tblPr firstRow="1" firstCol="1" bandRow="1"/>
              <a:tblGrid>
                <a:gridCol w="907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3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1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r>
                        <a:rPr lang="fr-FR" sz="1800" b="1" spc="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AVANT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S’informer sur le risque, sa fréquence et son importance (Mairie, Préfecture, Services de l'Etat).</a:t>
                      </a:r>
                      <a:endParaRPr lang="fr-FR" sz="11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spc="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DES L’ALERTE</a:t>
                      </a:r>
                      <a:endParaRPr lang="fr-FR" sz="1050" dirty="0">
                        <a:solidFill>
                          <a:schemeClr val="bg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Se tenir informé de la montée des eaux (Mairie, Préfecture, radio France bleu Normandie 100.1 FM).</a:t>
                      </a:r>
                      <a:endParaRPr lang="fr-FR" sz="11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31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4617B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Fermer portes et fenêtres.</a:t>
                      </a:r>
                      <a:endParaRPr lang="fr-FR" sz="11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solidFill>
                          <a:srgbClr val="04617B"/>
                        </a:solidFill>
                        <a:effectLst/>
                        <a:latin typeface="Calibri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9705" marR="0" indent="-179705" algn="l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Couper l'électricité et le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gaz, le cas échéant.</a:t>
                      </a:r>
                    </a:p>
                    <a:p>
                      <a:pPr marL="17970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fr-FR" sz="100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Commencer à déplacer les objets de valeur et les produits polluants.</a:t>
                      </a:r>
                      <a:endParaRPr lang="fr-FR" sz="11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154">
                <a:tc gridSpan="2"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kern="1200" spc="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PENDANT L’INONDATION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800" b="1" kern="1200" spc="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742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solidFill>
                          <a:srgbClr val="04617B"/>
                        </a:solidFill>
                        <a:effectLst/>
                        <a:latin typeface="Calibri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Se tenir informé de la montée des eaux (Mairie, Préfecture, </a:t>
                      </a:r>
                      <a:r>
                        <a:rPr lang="fr-FR" sz="16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radio France bleu Normandie 100.1 FM).</a:t>
                      </a:r>
                      <a:endParaRPr lang="fr-FR" sz="11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fr-FR" sz="100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Déplacer les objets de valeur et les produits polluants.</a:t>
                      </a:r>
                      <a:endParaRPr lang="fr-FR" sz="11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55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solidFill>
                          <a:srgbClr val="04617B"/>
                        </a:solidFill>
                        <a:effectLst/>
                        <a:latin typeface="Calibri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Monter dans les étages pour attendre les secours.</a:t>
                      </a:r>
                      <a:endParaRPr lang="fr-FR" sz="11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fr-FR" sz="100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Se tenir prêt à évacuer les lieux à la demande des autorités.</a:t>
                      </a:r>
                      <a:endParaRPr lang="fr-FR" sz="11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5458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solidFill>
                          <a:srgbClr val="04617B"/>
                        </a:solidFill>
                        <a:effectLst/>
                        <a:latin typeface="Calibri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Ne pas téléphoner : laisser les lignes libres pour les secours.</a:t>
                      </a:r>
                      <a:endParaRPr lang="fr-FR" sz="11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742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solidFill>
                          <a:srgbClr val="04617B"/>
                        </a:solidFill>
                        <a:effectLst/>
                        <a:latin typeface="Calibri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Ne pas aller chercher ses enfants à l'école : les enseignants veillent sur eux.</a:t>
                      </a:r>
                      <a:endParaRPr lang="fr-FR" sz="11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61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2000" b="1" kern="1200" spc="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APRES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6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fr-FR" sz="100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Aérer et désinfecter les pièces.</a:t>
                      </a:r>
                      <a:endParaRPr lang="fr-FR" sz="11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6617">
                <a:tc>
                  <a:txBody>
                    <a:bodyPr/>
                    <a:lstStyle/>
                    <a:p>
                      <a:pPr marR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fr-FR" sz="100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Chauffer dès que possible.</a:t>
                      </a:r>
                      <a:endParaRPr lang="fr-FR" sz="11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6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fr-FR" sz="100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Ne rétablir l'électricité que sur une installation sèche.</a:t>
                      </a:r>
                      <a:endParaRPr lang="fr-FR" sz="11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6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fr-FR" sz="100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S'assurer que l'eau du robinet est potable (Mairie).</a:t>
                      </a:r>
                      <a:endParaRPr lang="fr-FR" sz="11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6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fr-FR" sz="100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fr-FR" sz="1600" dirty="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Faire l'inventaire des dommages.</a:t>
                      </a:r>
                      <a:endParaRPr lang="fr-FR" sz="11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8" y="441059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7" y="4929813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31" y="5434638"/>
            <a:ext cx="5048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6" y="657083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87" y="7146900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2" y="7722964"/>
            <a:ext cx="504825" cy="5048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5" y="8278340"/>
            <a:ext cx="514843" cy="5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62D-CCF9-4078-A6C7-2F79DAF44D9C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78" y="594172"/>
            <a:ext cx="738169" cy="732741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9" y="654756"/>
            <a:ext cx="704993" cy="679263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" y="664705"/>
            <a:ext cx="720430" cy="730722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91" y="431017"/>
            <a:ext cx="991155" cy="955243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71" y="598673"/>
            <a:ext cx="749025" cy="716458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503" y="620572"/>
            <a:ext cx="749025" cy="74902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35" y="604671"/>
            <a:ext cx="738169" cy="78159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75" y="591346"/>
            <a:ext cx="776162" cy="759879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87" y="554984"/>
            <a:ext cx="749024" cy="797873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0" y="0"/>
            <a:ext cx="7561263" cy="3702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395831" y="1458268"/>
            <a:ext cx="5761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B0F0"/>
                </a:solidFill>
              </a:rPr>
              <a:t>Le risque inondation </a:t>
            </a:r>
          </a:p>
        </p:txBody>
      </p:sp>
      <p:cxnSp>
        <p:nvCxnSpPr>
          <p:cNvPr id="46" name="Connecteur droit 45"/>
          <p:cNvCxnSpPr/>
          <p:nvPr/>
        </p:nvCxnSpPr>
        <p:spPr>
          <a:xfrm>
            <a:off x="179806" y="1530276"/>
            <a:ext cx="1936161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2115968" y="1386260"/>
            <a:ext cx="1" cy="14401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180231" y="1530276"/>
            <a:ext cx="0" cy="29412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180231" y="1824405"/>
            <a:ext cx="2156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51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78" y="594172"/>
            <a:ext cx="738169" cy="7327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2" y="656114"/>
            <a:ext cx="742159" cy="7150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" y="664705"/>
            <a:ext cx="720430" cy="7307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96" y="676899"/>
            <a:ext cx="748682" cy="7215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71" y="598673"/>
            <a:ext cx="749025" cy="7164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58" y="438374"/>
            <a:ext cx="1037056" cy="10370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35" y="604671"/>
            <a:ext cx="738169" cy="78159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75" y="591346"/>
            <a:ext cx="776162" cy="75987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87" y="554984"/>
            <a:ext cx="749024" cy="7978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87" y="0"/>
            <a:ext cx="7545519" cy="37024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52288" y="1470462"/>
            <a:ext cx="7200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C000"/>
                </a:solidFill>
              </a:rPr>
              <a:t>Le risque d’événements météorologiques dangereux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179806" y="1530276"/>
            <a:ext cx="258074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2772519" y="1398454"/>
            <a:ext cx="1" cy="14401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180231" y="1530276"/>
            <a:ext cx="0" cy="29412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79806" y="1824406"/>
            <a:ext cx="14444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2239" y="2440266"/>
            <a:ext cx="410584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Les évènements météorologiques dangereux désignent 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1600" b="1" dirty="0"/>
              <a:t>Les fortes pluies</a:t>
            </a:r>
            <a:r>
              <a:rPr lang="fr-FR" sz="1600" dirty="0"/>
              <a:t>, qui correspondent au passage </a:t>
            </a:r>
            <a:br>
              <a:rPr lang="fr-FR" sz="1600" dirty="0"/>
            </a:br>
            <a:r>
              <a:rPr lang="fr-FR" sz="1600" dirty="0"/>
              <a:t>de dépressions ou d’orages intenses très localisés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1600" b="1" dirty="0"/>
              <a:t>Les vents violents &amp; orages</a:t>
            </a:r>
            <a:r>
              <a:rPr lang="fr-FR" sz="1600" dirty="0"/>
              <a:t>,</a:t>
            </a:r>
            <a:r>
              <a:rPr lang="fr-FR" sz="1600" b="1" dirty="0"/>
              <a:t> </a:t>
            </a:r>
            <a:r>
              <a:rPr lang="fr-FR" sz="1600" dirty="0"/>
              <a:t>de l’ordre de 100 à 150 km/h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1600" b="1" dirty="0"/>
              <a:t>Neige &amp; verglas </a:t>
            </a:r>
            <a:br>
              <a:rPr lang="fr-FR" sz="1600" dirty="0">
                <a:highlight>
                  <a:srgbClr val="FFFF00"/>
                </a:highlight>
              </a:rPr>
            </a:br>
            <a:r>
              <a:rPr lang="fr-FR" sz="1600" dirty="0">
                <a:highlight>
                  <a:srgbClr val="FFFF00"/>
                </a:highlight>
              </a:rPr>
              <a:t> </a:t>
            </a:r>
            <a:br>
              <a:rPr lang="fr-FR" sz="1600" dirty="0">
                <a:highlight>
                  <a:srgbClr val="FFFF00"/>
                </a:highlight>
              </a:rPr>
            </a:br>
            <a:endParaRPr lang="fr-FR" sz="1600" strike="sngStrike" dirty="0">
              <a:highlight>
                <a:srgbClr val="FFFF00"/>
              </a:highligh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55273" y="590332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</a:rPr>
              <a:t>Sur la commune de Tourville –La-Rivière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9806" y="6305604"/>
            <a:ext cx="6955859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6137" y="6354812"/>
            <a:ext cx="6259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/>
              <a:t>Toute la population est potentiellement concernée.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52239" y="7124953"/>
            <a:ext cx="6955859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46872" y="7125062"/>
            <a:ext cx="710909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La prévention repose essentiellement sur 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1600" b="1" dirty="0"/>
              <a:t>Une surveillance météorologique</a:t>
            </a:r>
            <a:r>
              <a:rPr lang="fr-FR" sz="1600" i="1" dirty="0"/>
              <a:t>. </a:t>
            </a:r>
          </a:p>
          <a:p>
            <a:pPr marL="269875" lvl="2">
              <a:spcBef>
                <a:spcPts val="600"/>
              </a:spcBef>
            </a:pPr>
            <a:r>
              <a:rPr lang="fr-FR" sz="1600" dirty="0"/>
              <a:t>A partir d’observations, Météo-France établit des prévisions météorologiques à une échéance de plusieurs jours. </a:t>
            </a:r>
          </a:p>
          <a:p>
            <a:pPr marL="269875" lvl="2">
              <a:spcBef>
                <a:spcPts val="600"/>
              </a:spcBef>
            </a:pPr>
            <a:r>
              <a:rPr lang="fr-FR" sz="1600" dirty="0"/>
              <a:t>             </a:t>
            </a:r>
            <a:r>
              <a:rPr lang="fr-FR" sz="1600" b="1" dirty="0"/>
              <a:t>http://vigilance-public.meteo.fr</a:t>
            </a:r>
          </a:p>
          <a:p>
            <a:pPr marL="269875" lvl="2">
              <a:spcBef>
                <a:spcPts val="600"/>
              </a:spcBef>
            </a:pPr>
            <a:r>
              <a:rPr lang="fr-FR" sz="1600" dirty="0"/>
              <a:t>La vigilance météorologique  est actualisée au moins 2 fois par jour,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1600" b="1" dirty="0"/>
              <a:t>Une information préventive à la population</a:t>
            </a:r>
          </a:p>
          <a:p>
            <a:pPr marL="269875" lvl="1">
              <a:spcBef>
                <a:spcPts val="600"/>
              </a:spcBef>
            </a:pPr>
            <a:r>
              <a:rPr lang="fr-FR" sz="1600" dirty="0"/>
              <a:t>La vigilance météorologique est conçue pour </a:t>
            </a:r>
            <a:r>
              <a:rPr lang="fr-FR" sz="1600" b="1" dirty="0"/>
              <a:t>informer la population</a:t>
            </a:r>
            <a:r>
              <a:rPr lang="fr-FR" sz="1600" dirty="0"/>
              <a:t> </a:t>
            </a:r>
            <a:r>
              <a:rPr lang="fr-FR" sz="1600" b="1" dirty="0"/>
              <a:t>de l’arrivée de phénomènes météorologiques dangereux </a:t>
            </a:r>
            <a:r>
              <a:rPr lang="fr-FR" sz="1600" dirty="0"/>
              <a:t>et </a:t>
            </a:r>
            <a:r>
              <a:rPr lang="fr-FR" sz="1600" b="1" dirty="0"/>
              <a:t>recommander des comportements </a:t>
            </a:r>
            <a:r>
              <a:rPr lang="fr-FR" sz="1600" dirty="0"/>
              <a:t>réflexes adaptés. </a:t>
            </a:r>
          </a:p>
          <a:p>
            <a:pPr marL="269875" lvl="1">
              <a:spcBef>
                <a:spcPts val="600"/>
              </a:spcBef>
            </a:pPr>
            <a:r>
              <a:rPr lang="fr-FR" sz="1600" dirty="0"/>
              <a:t>La vigilance n’est pas une alerte. L’alerte de la population est une décision qui relève du maire o du préfet. </a:t>
            </a:r>
          </a:p>
          <a:p>
            <a:pPr marL="269875" lvl="1">
              <a:spcBef>
                <a:spcPts val="600"/>
              </a:spcBef>
            </a:pPr>
            <a:endParaRPr lang="fr-FR" sz="1600" dirty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fr-FR" sz="1600" b="1" dirty="0">
              <a:highlight>
                <a:srgbClr val="FFFF00"/>
              </a:highlight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97014" y="6786860"/>
            <a:ext cx="7040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</a:rPr>
              <a:t>Les mesures de prévention prises par la commune</a:t>
            </a: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>
          <a:xfrm>
            <a:off x="5478895" y="9723561"/>
            <a:ext cx="1764295" cy="569324"/>
          </a:xfrm>
        </p:spPr>
        <p:txBody>
          <a:bodyPr/>
          <a:lstStyle/>
          <a:p>
            <a:fld id="{EE14F62D-CCF9-4078-A6C7-2F79DAF44D9C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DDF4BD9-BAB5-46F7-8EDD-D0515F65F6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00410" y="2109250"/>
            <a:ext cx="2893774" cy="165487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38AA8DD-D5DA-4E39-B8DA-4C9A890D189C}"/>
              </a:ext>
            </a:extLst>
          </p:cNvPr>
          <p:cNvSpPr txBox="1"/>
          <p:nvPr/>
        </p:nvSpPr>
        <p:spPr>
          <a:xfrm>
            <a:off x="5000762" y="3724488"/>
            <a:ext cx="2106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Vent violent– Février 2022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E1945E0-1ECF-4FB5-A8E7-B2F4B04B6AA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264"/>
          <a:stretch/>
        </p:blipFill>
        <p:spPr>
          <a:xfrm>
            <a:off x="4607337" y="4122564"/>
            <a:ext cx="2911145" cy="169877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6D0CFCAE-00CF-4753-9C67-471FFFDDEDBE}"/>
              </a:ext>
            </a:extLst>
          </p:cNvPr>
          <p:cNvSpPr txBox="1"/>
          <p:nvPr/>
        </p:nvSpPr>
        <p:spPr>
          <a:xfrm>
            <a:off x="4889494" y="5850756"/>
            <a:ext cx="2224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Neige &amp; verglas – Avril 2022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83BCBCD-3A7B-4752-B964-9B851FA6F54A}"/>
              </a:ext>
            </a:extLst>
          </p:cNvPr>
          <p:cNvSpPr/>
          <p:nvPr/>
        </p:nvSpPr>
        <p:spPr>
          <a:xfrm rot="5400000">
            <a:off x="2695200" y="3960340"/>
            <a:ext cx="3744000" cy="36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Graphique 24" descr="Index pointant vers la droite vu du côté du dos de la main avec un remplissage uni">
            <a:extLst>
              <a:ext uri="{FF2B5EF4-FFF2-40B4-BE49-F238E27FC236}">
                <a16:creationId xmlns:a16="http://schemas.microsoft.com/office/drawing/2014/main" id="{C40F086A-53D4-4A77-A55D-7E8C687AB1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2288" y="8249168"/>
            <a:ext cx="529208" cy="5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8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55" y="1708200"/>
            <a:ext cx="4026971" cy="116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8219" y="3186460"/>
            <a:ext cx="7200800" cy="7227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2340471" y="2008932"/>
            <a:ext cx="344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Les bons réflexes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62D-CCF9-4078-A6C7-2F79DAF44D9C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78" y="594172"/>
            <a:ext cx="738169" cy="73274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2" y="656114"/>
            <a:ext cx="742159" cy="715073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" y="664705"/>
            <a:ext cx="720430" cy="73072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96" y="676899"/>
            <a:ext cx="748682" cy="721555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71" y="598673"/>
            <a:ext cx="749025" cy="716458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58" y="438374"/>
            <a:ext cx="1037056" cy="1037056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35" y="604671"/>
            <a:ext cx="738169" cy="78159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75" y="591346"/>
            <a:ext cx="776162" cy="759879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87" y="554984"/>
            <a:ext cx="749024" cy="797873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0" y="0"/>
            <a:ext cx="7561263" cy="37024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395831" y="1470462"/>
            <a:ext cx="7023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</a:rPr>
              <a:t>Le risque d’événements météorologiques dangereux</a:t>
            </a:r>
          </a:p>
        </p:txBody>
      </p:sp>
      <p:cxnSp>
        <p:nvCxnSpPr>
          <p:cNvPr id="43" name="Connecteur droit 42"/>
          <p:cNvCxnSpPr/>
          <p:nvPr/>
        </p:nvCxnSpPr>
        <p:spPr>
          <a:xfrm>
            <a:off x="179806" y="1530276"/>
            <a:ext cx="258074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2772519" y="1398454"/>
            <a:ext cx="1" cy="14401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180231" y="1530276"/>
            <a:ext cx="0" cy="29412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179806" y="1824406"/>
            <a:ext cx="14444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721489"/>
              </p:ext>
            </p:extLst>
          </p:nvPr>
        </p:nvGraphicFramePr>
        <p:xfrm>
          <a:off x="208257" y="2878046"/>
          <a:ext cx="7200800" cy="7324827"/>
        </p:xfrm>
        <a:graphic>
          <a:graphicData uri="http://schemas.openxmlformats.org/drawingml/2006/table">
            <a:tbl>
              <a:tblPr firstRow="1" firstCol="1" bandRow="1"/>
              <a:tblGrid>
                <a:gridCol w="907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3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3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r>
                        <a:rPr lang="fr-FR" sz="1800" b="1" spc="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AVANT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Ranger les objets fragiles susceptibles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d’être endommagés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Prévoir des moyens d’éclairage (bougies,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groupe électrogène...)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Etre vigilant face à l’envol et aux chutes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possibles d’objets divers tels que des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branches, des tôles, des panneaux...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Faire une réserve d’eau potable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En cas d’utilisation d’un dispositif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d’assistance médicale (respiratoire ou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autre)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alimenté par l’électricité ; contacter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son établissement de santé ou son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association de prise en charge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03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PENDANT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Rester chez soi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4617B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/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Se tenir informé de l’évolution de la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situation par radio, </a:t>
                      </a:r>
                      <a:r>
                        <a:rPr lang="fr-FR" sz="14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(prévisions météo,..)</a:t>
                      </a:r>
                      <a:endParaRPr lang="fr-FR" sz="1600" kern="1200" dirty="0">
                        <a:solidFill>
                          <a:srgbClr val="04617B"/>
                        </a:solidFill>
                        <a:effectLst/>
                        <a:latin typeface="+mn-lt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N’intervenir en aucun cas sur les toitures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Ne pas toucher aux fils électriques tombés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au sol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Ne pas se promener en forêt, sur le littoral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ou sur les plages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En cas d’obligation de déplacement ; éviter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les secteurs forestiers, limiter sa vitesse et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prévenir un proche de son départ, de sa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destination et de son arrivée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703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 spc="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APRES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7031"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rgbClr val="04617B"/>
                        </a:solidFill>
                        <a:effectLst/>
                        <a:latin typeface="+mn-lt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Se tenir informé de l’évolution de la situation par radio...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703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Rester vigilant et à l’écoute des consignes des services de secours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7031"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rgbClr val="04617B"/>
                        </a:solidFill>
                        <a:effectLst/>
                        <a:latin typeface="+mn-lt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Ne prendre son véhicule qu’en cas de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nécessité et s’assurer que la circulation est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autorisée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7031"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rgbClr val="04617B"/>
                        </a:solidFill>
                        <a:effectLst/>
                        <a:latin typeface="+mn-lt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Ne pas encombrer les lignes téléphoniques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7031"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rgbClr val="04617B"/>
                        </a:solidFill>
                        <a:effectLst/>
                        <a:latin typeface="+mn-lt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Ne pas tenter de traverser les zones inondées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22" name="Picture 3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74" y="654385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28" y="7123994"/>
            <a:ext cx="5048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88" y="9711885"/>
            <a:ext cx="504825" cy="5048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36" y="8511657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88" y="9080042"/>
            <a:ext cx="508000" cy="50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3" y="5994772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03" y="340616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13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78" y="594172"/>
            <a:ext cx="738169" cy="7327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5" y="656114"/>
            <a:ext cx="742159" cy="7150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4" y="676899"/>
            <a:ext cx="720430" cy="7307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79" y="676899"/>
            <a:ext cx="748682" cy="7215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71" y="598673"/>
            <a:ext cx="749025" cy="7164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28" y="638410"/>
            <a:ext cx="798531" cy="79853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01" y="651575"/>
            <a:ext cx="737960" cy="78136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75" y="591346"/>
            <a:ext cx="776162" cy="7598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7561263" cy="37024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5830" y="1557417"/>
            <a:ext cx="6981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92D050"/>
                </a:solidFill>
              </a:rPr>
              <a:t>Le risque Transport de Matières Dangereuses</a:t>
            </a: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4428703" y="1386260"/>
            <a:ext cx="1" cy="14401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/>
          <p:cNvGrpSpPr/>
          <p:nvPr/>
        </p:nvGrpSpPr>
        <p:grpSpPr>
          <a:xfrm>
            <a:off x="179806" y="1530276"/>
            <a:ext cx="4248898" cy="294129"/>
            <a:chOff x="179806" y="1530276"/>
            <a:chExt cx="4248898" cy="294129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179806" y="1530276"/>
              <a:ext cx="4248898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180231" y="1530276"/>
              <a:ext cx="0" cy="294129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>
              <a:endCxn id="14" idx="1"/>
            </p:cNvCxnSpPr>
            <p:nvPr/>
          </p:nvCxnSpPr>
          <p:spPr>
            <a:xfrm>
              <a:off x="180231" y="1819027"/>
              <a:ext cx="2155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118074" y="2102514"/>
            <a:ext cx="7230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Le risque lié au </a:t>
            </a:r>
            <a:r>
              <a:rPr lang="fr-FR" sz="1600" b="1" dirty="0"/>
              <a:t>Transport de Matières Dangereuses </a:t>
            </a:r>
            <a:r>
              <a:rPr lang="fr-FR" sz="1600" dirty="0"/>
              <a:t>(TMD) est consécutif à un accident se produisant lors du transport de ces matières quel qu’en soit le mode (maritime, ferroviaire, par route, pipeline..).</a:t>
            </a:r>
          </a:p>
          <a:p>
            <a:r>
              <a:rPr lang="fr-FR" sz="1600" b="1" dirty="0"/>
              <a:t>Les principaux dangers sont : </a:t>
            </a:r>
            <a:endParaRPr lang="fr-FR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1" dirty="0"/>
              <a:t>l'explosion </a:t>
            </a:r>
            <a:endParaRPr lang="fr-FR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1" dirty="0"/>
              <a:t>l'incendie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1" dirty="0"/>
              <a:t>le nuage toxique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1" dirty="0"/>
              <a:t>la pollution de l'atmosphère, du sol et de l'eau</a:t>
            </a:r>
            <a:endParaRPr lang="fr-FR" sz="1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95468" y="4442534"/>
            <a:ext cx="487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92D050"/>
                </a:solidFill>
              </a:rPr>
              <a:t>Sur la commune de Tourville-La-Rivière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055" y="5097060"/>
            <a:ext cx="2668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600" dirty="0"/>
          </a:p>
          <a:p>
            <a:pPr algn="just"/>
            <a:r>
              <a:rPr lang="fr-FR" sz="1600" dirty="0"/>
              <a:t> 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214972" y="5166748"/>
            <a:ext cx="2151786" cy="3492291"/>
            <a:chOff x="214972" y="5159065"/>
            <a:chExt cx="2534962" cy="4032448"/>
          </a:xfrm>
        </p:grpSpPr>
        <p:sp>
          <p:nvSpPr>
            <p:cNvPr id="33" name="Rectangle 32"/>
            <p:cNvSpPr/>
            <p:nvPr/>
          </p:nvSpPr>
          <p:spPr>
            <a:xfrm>
              <a:off x="243226" y="5159065"/>
              <a:ext cx="2506708" cy="4032448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92D05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14972" y="5159065"/>
              <a:ext cx="24782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Mémoire du risque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407087" y="9272493"/>
            <a:ext cx="6955859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37162" y="8917508"/>
            <a:ext cx="551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92D050"/>
                </a:solidFill>
              </a:rPr>
              <a:t>Les mesures de prévention prises par la commune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02" y="404593"/>
            <a:ext cx="1056765" cy="1125683"/>
          </a:xfrm>
          <a:prstGeom prst="rect">
            <a:avLst/>
          </a:prstGeom>
        </p:spPr>
      </p:pic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>
          <a:xfrm>
            <a:off x="5508823" y="10004368"/>
            <a:ext cx="1764295" cy="569324"/>
          </a:xfrm>
        </p:spPr>
        <p:txBody>
          <a:bodyPr/>
          <a:lstStyle/>
          <a:p>
            <a:fld id="{EE14F62D-CCF9-4078-A6C7-2F79DAF44D9C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026" name="Picture 2" descr="C:\Users\froche\Desktop\DICRIM\LE PORT\Image mairie Le Port\TMD pic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82" y="2745754"/>
            <a:ext cx="2731492" cy="191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 rot="5400000">
            <a:off x="3708129" y="3764958"/>
            <a:ext cx="2088000" cy="457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928663" y="4936138"/>
            <a:ext cx="45457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>
                <a:solidFill>
                  <a:srgbClr val="92D050"/>
                </a:solidFill>
              </a:rPr>
              <a:t>Les axes de transport de matières dangereuses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8969" y="6037200"/>
            <a:ext cx="1867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400" b="1" dirty="0"/>
              <a:t> Avril 2005</a:t>
            </a:r>
            <a:r>
              <a:rPr lang="fr-FR" sz="1400" dirty="0"/>
              <a:t> : zone d’activités des Antes </a:t>
            </a:r>
          </a:p>
          <a:p>
            <a:r>
              <a:rPr lang="fr-FR" sz="1400" dirty="0"/>
              <a:t>Renversement d’un poids lourd transportant de l’aluminium en fusion</a:t>
            </a:r>
            <a:r>
              <a:rPr lang="fr-FR" sz="1400" b="1" dirty="0">
                <a:highlight>
                  <a:srgbClr val="FFFF00"/>
                </a:highlight>
              </a:rPr>
              <a:t>  </a:t>
            </a:r>
            <a:endParaRPr lang="fr-FR" sz="1400" dirty="0"/>
          </a:p>
        </p:txBody>
      </p:sp>
      <p:sp>
        <p:nvSpPr>
          <p:cNvPr id="45" name="Rectangle 44"/>
          <p:cNvSpPr/>
          <p:nvPr/>
        </p:nvSpPr>
        <p:spPr>
          <a:xfrm>
            <a:off x="210664" y="9324156"/>
            <a:ext cx="71664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600" dirty="0"/>
              <a:t>Le transport de matières dangereuses est soumis à la réglementation internationale  « </a:t>
            </a:r>
            <a:r>
              <a:rPr lang="fr-FR" sz="1600" b="1" dirty="0"/>
              <a:t>A</a:t>
            </a:r>
            <a:r>
              <a:rPr lang="fr-FR" sz="1600" dirty="0"/>
              <a:t>ccord européen relatif au transport international des matières </a:t>
            </a:r>
            <a:r>
              <a:rPr lang="fr-FR" sz="1600" b="1" dirty="0"/>
              <a:t>D</a:t>
            </a:r>
            <a:r>
              <a:rPr lang="fr-FR" sz="1600" dirty="0"/>
              <a:t>angereuses par </a:t>
            </a:r>
            <a:r>
              <a:rPr lang="fr-FR" sz="1600" b="1" dirty="0"/>
              <a:t>R</a:t>
            </a:r>
            <a:r>
              <a:rPr lang="fr-FR" sz="1600" dirty="0"/>
              <a:t>oute - </a:t>
            </a:r>
            <a:r>
              <a:rPr lang="fr-FR" sz="1600" b="1" dirty="0"/>
              <a:t>ADR</a:t>
            </a:r>
            <a:r>
              <a:rPr lang="fr-FR" sz="1600" dirty="0"/>
              <a:t> » et peut être complété par des arrêtés communaux.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07087" y="4779998"/>
            <a:ext cx="6955859" cy="457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5400000">
            <a:off x="715245" y="6805068"/>
            <a:ext cx="3672000" cy="36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86DD0F5-EF03-4D8D-90A3-BFBABF571990}"/>
              </a:ext>
            </a:extLst>
          </p:cNvPr>
          <p:cNvSpPr/>
          <p:nvPr/>
        </p:nvSpPr>
        <p:spPr>
          <a:xfrm>
            <a:off x="2664503" y="5301109"/>
            <a:ext cx="4733544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La commune de Tourville-La-Rivière est traversée par des transports de matières dangereuses :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fr-FR" sz="1600" dirty="0"/>
              <a:t>Voies routières </a:t>
            </a:r>
            <a:r>
              <a:rPr lang="fr-FR" sz="1200" dirty="0"/>
              <a:t>(A13, RD7, RD144, RD292, RD13)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fr-FR" sz="1600" dirty="0"/>
              <a:t>Voies ferroviaires SNCF </a:t>
            </a:r>
            <a:r>
              <a:rPr lang="fr-FR" sz="1200" dirty="0"/>
              <a:t>(ligne Le Havre Rouen Paris, Roue Elbeuf, tunnel ferroviaire)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fr-FR" sz="1600" dirty="0"/>
              <a:t>Voie fluviale </a:t>
            </a:r>
            <a:r>
              <a:rPr lang="fr-FR" sz="1200" dirty="0"/>
              <a:t>(port autonome de Rouen et du Havre, transit  de matières dangereuses sur la Seine)</a:t>
            </a:r>
          </a:p>
          <a:p>
            <a:endParaRPr lang="fr-FR" sz="1600" dirty="0"/>
          </a:p>
          <a:p>
            <a:r>
              <a:rPr lang="fr-FR" sz="1600" dirty="0"/>
              <a:t>Les zones sensibles sont 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1600" dirty="0"/>
              <a:t>Les routes départementales  D7 et D144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fr-FR" sz="1600" dirty="0"/>
              <a:t>L’autoroute A13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fr-FR" sz="1600" dirty="0"/>
              <a:t>Le tunnel ferroviaire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fr-FR" sz="1600" dirty="0"/>
              <a:t>La zone d’activités commerciale du Clos aux Antes 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600" dirty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278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31" y="1599796"/>
            <a:ext cx="3279587" cy="95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0231" y="2826420"/>
            <a:ext cx="7200800" cy="77768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4147067" y="1857166"/>
            <a:ext cx="2801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Les bons réflexes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62D-CCF9-4078-A6C7-2F79DAF44D9C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78" y="594172"/>
            <a:ext cx="738169" cy="73274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5" y="656114"/>
            <a:ext cx="742159" cy="71507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4" y="676899"/>
            <a:ext cx="720430" cy="73072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79" y="676899"/>
            <a:ext cx="748682" cy="72155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71" y="598673"/>
            <a:ext cx="749025" cy="71645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28" y="638410"/>
            <a:ext cx="798531" cy="798531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01" y="651575"/>
            <a:ext cx="737960" cy="781369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75" y="591346"/>
            <a:ext cx="776162" cy="759879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-107801" y="0"/>
            <a:ext cx="7776863" cy="37024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395831" y="1532017"/>
            <a:ext cx="5761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92D050"/>
                </a:solidFill>
              </a:rPr>
              <a:t>Le risque TMD</a:t>
            </a:r>
          </a:p>
        </p:txBody>
      </p:sp>
      <p:cxnSp>
        <p:nvCxnSpPr>
          <p:cNvPr id="49" name="Connecteur droit 48"/>
          <p:cNvCxnSpPr/>
          <p:nvPr/>
        </p:nvCxnSpPr>
        <p:spPr>
          <a:xfrm>
            <a:off x="179806" y="1530276"/>
            <a:ext cx="424889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V="1">
            <a:off x="4428703" y="1386260"/>
            <a:ext cx="1" cy="14401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V="1">
            <a:off x="180231" y="1530276"/>
            <a:ext cx="0" cy="294129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173672" y="1829780"/>
            <a:ext cx="222159" cy="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02" y="404593"/>
            <a:ext cx="1056765" cy="1125683"/>
          </a:xfrm>
          <a:prstGeom prst="rect">
            <a:avLst/>
          </a:prstGeom>
        </p:spPr>
      </p:pic>
      <p:graphicFrame>
        <p:nvGraphicFramePr>
          <p:cNvPr id="32" name="Tableau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226695"/>
              </p:ext>
            </p:extLst>
          </p:nvPr>
        </p:nvGraphicFramePr>
        <p:xfrm>
          <a:off x="188739" y="2611247"/>
          <a:ext cx="7200799" cy="8028834"/>
        </p:xfrm>
        <a:graphic>
          <a:graphicData uri="http://schemas.openxmlformats.org/drawingml/2006/table">
            <a:tbl>
              <a:tblPr firstRow="1" firstCol="1" bandRow="1"/>
              <a:tblGrid>
                <a:gridCol w="907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3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18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r>
                        <a:rPr lang="fr-FR" sz="1800" b="1" spc="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AVANT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959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Savoir identifier un convoi de matières dangereuses : les panneaux et les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pictogrammes apposés sur les unités de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transport permettent d’identifier le(s)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risque(s) généré(s )par la/les matière(s)transportée(s)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La signalisation est composée de deux</a:t>
                      </a:r>
                      <a:r>
                        <a:rPr lang="fr-FR" sz="1600" b="1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b="1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types de panneaux :</a:t>
                      </a:r>
                    </a:p>
                    <a:p>
                      <a:pPr marL="0" indent="0">
                        <a:buFontTx/>
                        <a:buNone/>
                        <a:tabLst/>
                      </a:pP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- Des panneaux rectangulaires,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oranges et rétro-réfléchissants,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avec un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code d’identification du danger et un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code d’identification du produit :</a:t>
                      </a:r>
                    </a:p>
                    <a:p>
                      <a:pPr marL="179388" indent="-179388">
                        <a:buFontTx/>
                        <a:buChar char="-"/>
                      </a:pP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Des panneaux en losange avec </a:t>
                      </a:r>
                    </a:p>
                    <a:p>
                      <a:pPr marL="179388" lvl="1" indent="0">
                        <a:buFontTx/>
                        <a:buNone/>
                      </a:pP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des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symboles de dangers</a:t>
                      </a:r>
                    </a:p>
                    <a:p>
                      <a:pPr marL="179388" lvl="1" indent="0">
                        <a:buFontTx/>
                        <a:buNone/>
                      </a:pP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relatifs au chargement.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941">
                <a:tc gridSpan="2"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spc="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SI VOUS ETES TEMOINS D’UN ACCIDENT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/>
                      <a:r>
                        <a:rPr lang="fr-FR" sz="14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- </a:t>
                      </a:r>
                      <a:r>
                        <a:rPr lang="fr-FR" sz="1600" b="1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Eviter un « sur-accident »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: baliser les lieux du sinistre avec une signalisation appropriée et faire éloigner les personnes à proximité</a:t>
                      </a:r>
                    </a:p>
                    <a:p>
                      <a:pPr marL="0" algn="l" defTabSz="1043056" rtl="0" eaLnBrk="1" latinLnBrk="0" hangingPunct="1"/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-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b="1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Ne pas fumer</a:t>
                      </a:r>
                    </a:p>
                    <a:p>
                      <a:pPr marL="0" algn="l" defTabSz="1043056" rtl="0" eaLnBrk="1" latinLnBrk="0" hangingPunct="1"/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-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Alerter le centre de secours (18) et la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police nationale (17)</a:t>
                      </a:r>
                    </a:p>
                    <a:p>
                      <a:pPr marL="0" algn="l" defTabSz="1043056" rtl="0" eaLnBrk="1" latinLnBrk="0" hangingPunct="1"/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 Dans le message d’alerte, préciser :</a:t>
                      </a:r>
                    </a:p>
                    <a:p>
                      <a:pPr marL="807278" lvl="1" indent="-285750" algn="l" defTabSz="104305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Le lieu exact </a:t>
                      </a:r>
                      <a:r>
                        <a:rPr lang="fr-FR" sz="14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(commune, nom de la voie,</a:t>
                      </a:r>
                      <a:r>
                        <a:rPr lang="fr-FR" sz="14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4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point kilométrique, etc.)</a:t>
                      </a:r>
                    </a:p>
                    <a:p>
                      <a:pPr marL="807278" lvl="1" indent="-285750" algn="l" defTabSz="104305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La présence ou non de victimes</a:t>
                      </a:r>
                    </a:p>
                    <a:p>
                      <a:pPr marL="807278" lvl="1" indent="-285750" algn="l" defTabSz="104305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La nature du sinistre : feu, explosion, fuite,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déversement, écoulement, etc.</a:t>
                      </a:r>
                    </a:p>
                    <a:p>
                      <a:pPr marL="807278" lvl="1" indent="-285750" algn="l" defTabSz="104305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La cas échéant, préciser le numéro du</a:t>
                      </a:r>
                      <a:r>
                        <a:rPr lang="fr-FR" sz="1600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produit et le code danger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7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spc="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EN CAS</a:t>
                      </a:r>
                      <a:r>
                        <a:rPr lang="fr-FR" sz="1800" b="1" kern="1200" spc="200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 DE FUITE DE PRODUIT</a:t>
                      </a:r>
                      <a:endParaRPr lang="fr-FR" sz="1800" b="1" kern="1200" spc="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400" kern="1200" dirty="0">
                        <a:solidFill>
                          <a:srgbClr val="04617B"/>
                        </a:solidFill>
                        <a:effectLst/>
                        <a:latin typeface="+mn-lt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14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4617B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Ne pas toucher ou entrer en contact avec</a:t>
                      </a:r>
                      <a:r>
                        <a:rPr lang="fr-FR" sz="1600" b="1" kern="1200" baseline="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 l</a:t>
                      </a:r>
                      <a:r>
                        <a:rPr lang="fr-FR" sz="1600" b="1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e produit</a:t>
                      </a:r>
                      <a:r>
                        <a:rPr lang="fr-FR" sz="160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, auquel cas se laver  et si possible se changer.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114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Quitter la zone de l’accident : </a:t>
                      </a:r>
                      <a:r>
                        <a:rPr lang="fr-FR" sz="1600" b="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s’éloigner perpendiculairement à la direction du vent pour éviter un éventuel nuage toxique.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4617B"/>
                          </a:solidFill>
                          <a:effectLst/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Rejoindre le bâtiment le plus proche et se confiner.</a:t>
                      </a:r>
                    </a:p>
                    <a:p>
                      <a:pPr marL="285750" marR="0" indent="-28575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Dans tous les cas </a:t>
                      </a:r>
                      <a:r>
                        <a:rPr lang="fr-FR" sz="1600" b="1" kern="1200" dirty="0">
                          <a:solidFill>
                            <a:srgbClr val="04617B"/>
                          </a:solidFill>
                          <a:effectLst/>
                          <a:latin typeface="+mn-lt"/>
                          <a:ea typeface="Times New Roman"/>
                          <a:cs typeface="Tahoma"/>
                        </a:rPr>
                        <a:t>se conformer aux consignes de sécurité diffusées par les services de secours.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04617B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600" b="1" kern="1200" dirty="0">
                        <a:solidFill>
                          <a:srgbClr val="04617B"/>
                        </a:solidFill>
                        <a:effectLst/>
                        <a:latin typeface="+mn-lt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39" y="3489814"/>
            <a:ext cx="985057" cy="51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9" y="951167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7" y="5951815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A23C51B-756F-4F50-94D6-07361650062C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9332" y="4652265"/>
            <a:ext cx="1233858" cy="66109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36BEFD9-8DA8-4A20-B6E5-7607E9A922AF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1659" y="4724614"/>
            <a:ext cx="1228159" cy="6724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AF20E83-9456-41B7-A1BE-885AA938A8E2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860" y="4685977"/>
            <a:ext cx="1205363" cy="61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42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1762</Words>
  <Application>Microsoft Office PowerPoint</Application>
  <PresentationFormat>Personnalisé</PresentationFormat>
  <Paragraphs>239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William Mazoue</dc:creator>
  <cp:lastModifiedBy>Laurence BAILLIF</cp:lastModifiedBy>
  <cp:revision>197</cp:revision>
  <cp:lastPrinted>2011-11-08T14:57:10Z</cp:lastPrinted>
  <dcterms:created xsi:type="dcterms:W3CDTF">2011-11-08T14:12:33Z</dcterms:created>
  <dcterms:modified xsi:type="dcterms:W3CDTF">2022-04-28T16:58:32Z</dcterms:modified>
</cp:coreProperties>
</file>